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2"/>
    <p:sldId id="446" r:id="rId3"/>
    <p:sldId id="451" r:id="rId4"/>
    <p:sldId id="476" r:id="rId5"/>
    <p:sldId id="477" r:id="rId6"/>
    <p:sldId id="478" r:id="rId7"/>
    <p:sldId id="479" r:id="rId8"/>
    <p:sldId id="457" r:id="rId9"/>
    <p:sldId id="481" r:id="rId10"/>
    <p:sldId id="500" r:id="rId11"/>
    <p:sldId id="483" r:id="rId12"/>
    <p:sldId id="484" r:id="rId13"/>
    <p:sldId id="485" r:id="rId14"/>
    <p:sldId id="460" r:id="rId15"/>
    <p:sldId id="493" r:id="rId16"/>
    <p:sldId id="495" r:id="rId17"/>
    <p:sldId id="496" r:id="rId18"/>
    <p:sldId id="497" r:id="rId19"/>
    <p:sldId id="498" r:id="rId20"/>
    <p:sldId id="466" r:id="rId21"/>
    <p:sldId id="470" r:id="rId22"/>
    <p:sldId id="471" r:id="rId23"/>
    <p:sldId id="472" r:id="rId24"/>
    <p:sldId id="473" r:id="rId25"/>
    <p:sldId id="4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  <a:srgbClr val="AD833B"/>
    <a:srgbClr val="ECDEC6"/>
    <a:srgbClr val="86672E"/>
    <a:srgbClr val="FF9966"/>
    <a:srgbClr val="333333"/>
    <a:srgbClr val="2D2728"/>
    <a:srgbClr val="008243"/>
    <a:srgbClr val="D21E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6412" autoAdjust="0"/>
  </p:normalViewPr>
  <p:slideViewPr>
    <p:cSldViewPr snapToGrid="0">
      <p:cViewPr varScale="1">
        <p:scale>
          <a:sx n="72" d="100"/>
          <a:sy n="72" d="100"/>
        </p:scale>
        <p:origin x="584" y="32"/>
      </p:cViewPr>
      <p:guideLst>
        <p:guide orient="horz" pos="2160"/>
        <p:guide pos="7310"/>
        <p:guide orient="horz" pos="346"/>
        <p:guide orient="horz" pos="3974"/>
        <p:guide pos="37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992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handoutMaster" Target="handoutMasters/handout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package" Target="../embeddings/Microsoft_Excel_Worksheet1.xlsx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 /><Relationship Id="rId2" Type="http://schemas.microsoft.com/office/2011/relationships/chartColorStyle" Target="colors9.xml" /><Relationship Id="rId1" Type="http://schemas.microsoft.com/office/2011/relationships/chartStyle" Target="style9.xml" /><Relationship Id="rId4" Type="http://schemas.openxmlformats.org/officeDocument/2006/relationships/package" Target="../embeddings/Microsoft_Excel_Worksheet10.xlsx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 /><Relationship Id="rId2" Type="http://schemas.microsoft.com/office/2011/relationships/chartColorStyle" Target="colors2.xml" /><Relationship Id="rId1" Type="http://schemas.microsoft.com/office/2011/relationships/chartStyle" Target="style2.xml" /><Relationship Id="rId4" Type="http://schemas.openxmlformats.org/officeDocument/2006/relationships/package" Target="../embeddings/Microsoft_Excel_Worksheet2.xlsx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package" Target="../embeddings/Microsoft_Excel_Worksheet3.xlsx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 /><Relationship Id="rId2" Type="http://schemas.microsoft.com/office/2011/relationships/chartColorStyle" Target="colors4.xml" /><Relationship Id="rId1" Type="http://schemas.microsoft.com/office/2011/relationships/chartStyle" Target="style4.xml" /><Relationship Id="rId4" Type="http://schemas.openxmlformats.org/officeDocument/2006/relationships/package" Target="../embeddings/Microsoft_Excel_Worksheet4.xlsx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 /><Relationship Id="rId2" Type="http://schemas.microsoft.com/office/2011/relationships/chartColorStyle" Target="colors5.xml" /><Relationship Id="rId1" Type="http://schemas.microsoft.com/office/2011/relationships/chartStyle" Target="style5.xml" /><Relationship Id="rId4" Type="http://schemas.openxmlformats.org/officeDocument/2006/relationships/package" Target="../embeddings/Microsoft_Excel_Worksheet5.xlsx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 /><Relationship Id="rId2" Type="http://schemas.microsoft.com/office/2011/relationships/chartColorStyle" Target="colors6.xml" /><Relationship Id="rId1" Type="http://schemas.microsoft.com/office/2011/relationships/chartStyle" Target="style6.xml" /><Relationship Id="rId4" Type="http://schemas.openxmlformats.org/officeDocument/2006/relationships/package" Target="../embeddings/Microsoft_Excel_Worksheet6.xlsx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 /><Relationship Id="rId2" Type="http://schemas.microsoft.com/office/2011/relationships/chartColorStyle" Target="colors7.xml" /><Relationship Id="rId1" Type="http://schemas.microsoft.com/office/2011/relationships/chartStyle" Target="style7.xml" /><Relationship Id="rId4" Type="http://schemas.openxmlformats.org/officeDocument/2006/relationships/package" Target="../embeddings/Microsoft_Excel_Worksheet8.xlsx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 /><Relationship Id="rId2" Type="http://schemas.microsoft.com/office/2011/relationships/chartColorStyle" Target="colors8.xml" /><Relationship Id="rId1" Type="http://schemas.microsoft.com/office/2011/relationships/chartStyle" Target="style8.xml" /><Relationship Id="rId4" Type="http://schemas.openxmlformats.org/officeDocument/2006/relationships/package" Target="../embeddings/Microsoft_Excel_Worksheet9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2.7391606613912387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8-4C6F-A8FB-DF8C063C9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104928"/>
        <c:axId val="-2059114176"/>
      </c:barChart>
      <c:catAx>
        <c:axId val="-2059104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59114176"/>
        <c:crosses val="autoZero"/>
        <c:auto val="1"/>
        <c:lblAlgn val="ctr"/>
        <c:lblOffset val="100"/>
        <c:noMultiLvlLbl val="0"/>
      </c:catAx>
      <c:valAx>
        <c:axId val="-205911417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05910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 dirty="0"/>
              <a:t>FDI Inflows, By Top 10 MENA</a:t>
            </a:r>
            <a:r>
              <a:rPr lang="en-US" sz="1200" baseline="0" dirty="0"/>
              <a:t> Region 2019</a:t>
            </a:r>
            <a:endParaRPr lang="en-US" sz="1200" b="1" i="0" u="none" strike="noStrike" baseline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defRPr/>
            </a:pPr>
            <a:r>
              <a:rPr lang="en-US" sz="1200" b="1" i="0" u="none" strike="noStrike" baseline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Millions USD $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917236118520225E-2"/>
          <c:y val="0.2189106666152322"/>
          <c:w val="0.94016552776295959"/>
          <c:h val="0.500980754553538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26E-46B3-BA32-D333703590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'MENA 2020'!$AH$3:$AQ$3</c:f>
              <c:strCache>
                <c:ptCount val="10"/>
                <c:pt idx="0">
                  <c:v>United Arab Emirates</c:v>
                </c:pt>
                <c:pt idx="1">
                  <c:v>Egypt</c:v>
                </c:pt>
                <c:pt idx="2">
                  <c:v>Turkey</c:v>
                </c:pt>
                <c:pt idx="3">
                  <c:v>Saudi Arabia</c:v>
                </c:pt>
                <c:pt idx="4">
                  <c:v>Oman</c:v>
                </c:pt>
                <c:pt idx="5">
                  <c:v>Lebanon</c:v>
                </c:pt>
                <c:pt idx="6">
                  <c:v>Morocco</c:v>
                </c:pt>
                <c:pt idx="7">
                  <c:v>Iran</c:v>
                </c:pt>
                <c:pt idx="8">
                  <c:v>Algeria</c:v>
                </c:pt>
                <c:pt idx="9">
                  <c:v>Bahrain</c:v>
                </c:pt>
              </c:strCache>
            </c:strRef>
          </c:cat>
          <c:val>
            <c:numRef>
              <c:f>'MENA 2020'!$AH$4:$AQ$4</c:f>
              <c:numCache>
                <c:formatCode>#\ ###\ ##0.0;\-#\ ###\ ##0.0;"-"</c:formatCode>
                <c:ptCount val="10"/>
                <c:pt idx="0" formatCode="0.0">
                  <c:v>13787</c:v>
                </c:pt>
                <c:pt idx="1">
                  <c:v>9010</c:v>
                </c:pt>
                <c:pt idx="2" formatCode="0.0">
                  <c:v>8434</c:v>
                </c:pt>
                <c:pt idx="3" formatCode="0.0">
                  <c:v>4562</c:v>
                </c:pt>
                <c:pt idx="4" formatCode="0.0">
                  <c:v>3125</c:v>
                </c:pt>
                <c:pt idx="5" formatCode="0.0">
                  <c:v>2128</c:v>
                </c:pt>
                <c:pt idx="6">
                  <c:v>1599</c:v>
                </c:pt>
                <c:pt idx="7">
                  <c:v>1508</c:v>
                </c:pt>
                <c:pt idx="8">
                  <c:v>1382</c:v>
                </c:pt>
                <c:pt idx="9" formatCode="0.0">
                  <c:v>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6E-46B3-BA32-D33370359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059106560"/>
        <c:axId val="-2059106016"/>
      </c:barChart>
      <c:catAx>
        <c:axId val="-20591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106016"/>
        <c:crosses val="autoZero"/>
        <c:auto val="1"/>
        <c:lblAlgn val="ctr"/>
        <c:lblOffset val="100"/>
        <c:noMultiLvlLbl val="0"/>
      </c:catAx>
      <c:valAx>
        <c:axId val="-2059106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205910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_-* #,##0.0_-;_-* #,##0.0\-;_-* "-"??_-;_-@_-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C-418C-806A-DBFEAC5D4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101120"/>
        <c:axId val="-2059111456"/>
      </c:barChart>
      <c:catAx>
        <c:axId val="-2059101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59111456"/>
        <c:crosses val="autoZero"/>
        <c:auto val="1"/>
        <c:lblAlgn val="ctr"/>
        <c:lblOffset val="100"/>
        <c:noMultiLvlLbl val="0"/>
      </c:catAx>
      <c:valAx>
        <c:axId val="-205911145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05910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_-* #,##0.0_-;_-* #,##0.0\-;_-* "-"??_-;_-@_-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C-4D76-B17B-C73ABAA6C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103296"/>
        <c:axId val="-2059113088"/>
      </c:barChart>
      <c:catAx>
        <c:axId val="-205910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59113088"/>
        <c:crosses val="autoZero"/>
        <c:auto val="1"/>
        <c:lblAlgn val="ctr"/>
        <c:lblOffset val="100"/>
        <c:noMultiLvlLbl val="0"/>
      </c:catAx>
      <c:valAx>
        <c:axId val="-20591130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05910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2.7391606613912387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A-4CCC-89DB-CDE55F9B2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102208"/>
        <c:axId val="-2059108736"/>
      </c:barChart>
      <c:catAx>
        <c:axId val="-205910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59108736"/>
        <c:crosses val="autoZero"/>
        <c:auto val="1"/>
        <c:lblAlgn val="ctr"/>
        <c:lblOffset val="100"/>
        <c:noMultiLvlLbl val="0"/>
      </c:catAx>
      <c:valAx>
        <c:axId val="-205910873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05910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1-438A-BB07-6EC958D738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1-438A-BB07-6EC958D73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104384"/>
        <c:axId val="-2059116352"/>
      </c:barChart>
      <c:catAx>
        <c:axId val="-205910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59116352"/>
        <c:crosses val="autoZero"/>
        <c:auto val="1"/>
        <c:lblAlgn val="ctr"/>
        <c:lblOffset val="100"/>
        <c:noMultiLvlLbl val="0"/>
      </c:catAx>
      <c:valAx>
        <c:axId val="-20591163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05910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D-4F7C-8244-D9189525FD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0D-4F7C-8244-D9189525F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114720"/>
        <c:axId val="-2059115264"/>
      </c:barChart>
      <c:catAx>
        <c:axId val="-205911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59115264"/>
        <c:crosses val="autoZero"/>
        <c:auto val="1"/>
        <c:lblAlgn val="ctr"/>
        <c:lblOffset val="100"/>
        <c:noMultiLvlLbl val="0"/>
      </c:catAx>
      <c:valAx>
        <c:axId val="-20591152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05911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481615525622858E-2"/>
          <c:y val="3.3092275334363451E-2"/>
          <c:w val="0.94411703820302473"/>
          <c:h val="0.93381544933127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4546A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E84C22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67-4A6E-8734-AEAE502D28BB}"/>
              </c:ext>
            </c:extLst>
          </c:dPt>
          <c:dPt>
            <c:idx val="2"/>
            <c:invertIfNegative val="0"/>
            <c:bubble3D val="0"/>
            <c:spPr>
              <a:solidFill>
                <a:srgbClr val="FFBD47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67-4A6E-8734-AEAE502D28BB}"/>
              </c:ext>
            </c:extLst>
          </c:dPt>
          <c:dPt>
            <c:idx val="3"/>
            <c:invertIfNegative val="0"/>
            <c:bubble3D val="0"/>
            <c:spPr>
              <a:solidFill>
                <a:srgbClr val="B64926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67-4A6E-8734-AEAE502D28BB}"/>
              </c:ext>
            </c:extLst>
          </c:dPt>
          <c:dPt>
            <c:idx val="4"/>
            <c:invertIfNegative val="0"/>
            <c:bubble3D val="0"/>
            <c:spPr>
              <a:solidFill>
                <a:srgbClr val="656D78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67-4A6E-8734-AEAE502D28BB}"/>
              </c:ext>
            </c:extLst>
          </c:dPt>
          <c:dPt>
            <c:idx val="6"/>
            <c:invertIfNegative val="0"/>
            <c:bubble3D val="0"/>
            <c:spPr>
              <a:solidFill>
                <a:srgbClr val="FF8427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67-4A6E-8734-AEAE502D28BB}"/>
              </c:ext>
            </c:extLst>
          </c:dPt>
          <c:dPt>
            <c:idx val="7"/>
            <c:invertIfNegative val="0"/>
            <c:bubble3D val="0"/>
            <c:spPr>
              <a:solidFill>
                <a:srgbClr val="CC9900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667-4A6E-8734-AEAE502D28BB}"/>
              </c:ext>
            </c:extLst>
          </c:dPt>
          <c:dPt>
            <c:idx val="8"/>
            <c:invertIfNegative val="0"/>
            <c:bubble3D val="0"/>
            <c:spPr>
              <a:solidFill>
                <a:srgbClr val="B22600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667-4A6E-8734-AEAE502D28BB}"/>
              </c:ext>
            </c:extLst>
          </c:dPt>
          <c:dPt>
            <c:idx val="9"/>
            <c:invertIfNegative val="0"/>
            <c:bubble3D val="0"/>
            <c:spPr>
              <a:solidFill>
                <a:srgbClr val="656D78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667-4A6E-8734-AEAE502D28BB}"/>
              </c:ext>
            </c:extLst>
          </c:dPt>
          <c:dPt>
            <c:idx val="10"/>
            <c:invertIfNegative val="0"/>
            <c:bubble3D val="0"/>
            <c:spPr>
              <a:solidFill>
                <a:srgbClr val="E84C22"/>
              </a:soli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667-4A6E-8734-AEAE502D28BB}"/>
              </c:ext>
            </c:extLst>
          </c:dPt>
          <c:cat>
            <c:strRef>
              <c:f>Sheet1!$A$2:$A$15</c:f>
              <c:strCache>
                <c:ptCount val="14"/>
                <c:pt idx="0">
                  <c:v>Mining and quarrying (includes crude oil and natural gas)</c:v>
                </c:pt>
                <c:pt idx="1">
                  <c:v>Wholesale and retail trade; repair of motor vehicles and motorcycles</c:v>
                </c:pt>
                <c:pt idx="2">
                  <c:v>Financial and insurance activities</c:v>
                </c:pt>
                <c:pt idx="3">
                  <c:v>Manufacturing</c:v>
                </c:pt>
                <c:pt idx="4">
                  <c:v>Construction</c:v>
                </c:pt>
                <c:pt idx="5">
                  <c:v>Real estate activities</c:v>
                </c:pt>
                <c:pt idx="6">
                  <c:v>Transportation and storage</c:v>
                </c:pt>
                <c:pt idx="7">
                  <c:v>Public administration and defence; compulsory social security</c:v>
                </c:pt>
                <c:pt idx="8">
                  <c:v>Information and communication</c:v>
                </c:pt>
                <c:pt idx="9">
                  <c:v>Electricity, gas, and water supply; waste management activities</c:v>
                </c:pt>
                <c:pt idx="10">
                  <c:v>Professional, scientific and technical activities</c:v>
                </c:pt>
                <c:pt idx="11">
                  <c:v>Accommodation and food service activities</c:v>
                </c:pt>
                <c:pt idx="12">
                  <c:v>Administrative and support service activities</c:v>
                </c:pt>
                <c:pt idx="13">
                  <c:v>Other Sectors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29.957024174280932</c:v>
                </c:pt>
                <c:pt idx="1">
                  <c:v>11.55925036671999</c:v>
                </c:pt>
                <c:pt idx="2">
                  <c:v>8.5339837134939938</c:v>
                </c:pt>
                <c:pt idx="3">
                  <c:v>8.4627034699800952</c:v>
                </c:pt>
                <c:pt idx="4">
                  <c:v>8.4504419328335825</c:v>
                </c:pt>
                <c:pt idx="5">
                  <c:v>5.8878429908585623</c:v>
                </c:pt>
                <c:pt idx="6">
                  <c:v>5.4586797435811709</c:v>
                </c:pt>
                <c:pt idx="7">
                  <c:v>5.4133024943990966</c:v>
                </c:pt>
                <c:pt idx="8">
                  <c:v>2.9800628894485177</c:v>
                </c:pt>
                <c:pt idx="9">
                  <c:v>2.782542985069099</c:v>
                </c:pt>
                <c:pt idx="10">
                  <c:v>2.503933043084384</c:v>
                </c:pt>
                <c:pt idx="11">
                  <c:v>2.2526398397667728</c:v>
                </c:pt>
                <c:pt idx="12">
                  <c:v>1.7662236644930913</c:v>
                </c:pt>
                <c:pt idx="13">
                  <c:v>3.9913686919907008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667-4A6E-8734-AEAE502D2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5"/>
        <c:overlap val="-1"/>
        <c:axId val="-2059102752"/>
        <c:axId val="-2059110368"/>
      </c:barChart>
      <c:dateAx>
        <c:axId val="-2059102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-2059110368"/>
        <c:crosses val="autoZero"/>
        <c:auto val="0"/>
        <c:lblOffset val="100"/>
        <c:baseTimeUnit val="days"/>
      </c:dateAx>
      <c:valAx>
        <c:axId val="-2059110368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-20591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ar-AE" sz="2800" b="0" i="0" u="none" strike="noStrike" kern="1200" spc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ar-AE" sz="20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AE" sz="2800" b="0" i="0" u="none" strike="noStrike" kern="1200" spc="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'مقارنة معيارية عالمية'!$L$12:$U$12</c:f>
              <c:strCache>
                <c:ptCount val="10"/>
                <c:pt idx="0">
                  <c:v>United States</c:v>
                </c:pt>
                <c:pt idx="1">
                  <c:v>China</c:v>
                </c:pt>
                <c:pt idx="2">
                  <c:v>Singapore</c:v>
                </c:pt>
                <c:pt idx="3">
                  <c:v>Netherlands</c:v>
                </c:pt>
                <c:pt idx="4">
                  <c:v>Ireland</c:v>
                </c:pt>
                <c:pt idx="5">
                  <c:v>Brazil</c:v>
                </c:pt>
                <c:pt idx="6">
                  <c:v>Hong Kong, China</c:v>
                </c:pt>
                <c:pt idx="7">
                  <c:v>United Kingdom</c:v>
                </c:pt>
                <c:pt idx="8">
                  <c:v>India</c:v>
                </c:pt>
                <c:pt idx="9">
                  <c:v>Canada</c:v>
                </c:pt>
              </c:strCache>
            </c:strRef>
          </c:cat>
          <c:val>
            <c:numRef>
              <c:f>'مقارنة معيارية عالمية'!$L$13:$U$13</c:f>
              <c:numCache>
                <c:formatCode>#\ ###\ ##0.0;\-#\ ###\ ##0.0;"-"</c:formatCode>
                <c:ptCount val="10"/>
                <c:pt idx="0">
                  <c:v>246215</c:v>
                </c:pt>
                <c:pt idx="1">
                  <c:v>141225</c:v>
                </c:pt>
                <c:pt idx="2">
                  <c:v>92080.54773633591</c:v>
                </c:pt>
                <c:pt idx="3">
                  <c:v>84215.60500000001</c:v>
                </c:pt>
                <c:pt idx="4">
                  <c:v>78234.14830736164</c:v>
                </c:pt>
                <c:pt idx="5">
                  <c:v>71989.270230900001</c:v>
                </c:pt>
                <c:pt idx="6">
                  <c:v>68378.952311917426</c:v>
                </c:pt>
                <c:pt idx="7">
                  <c:v>59137.149786202055</c:v>
                </c:pt>
                <c:pt idx="8">
                  <c:v>50552.961999330029</c:v>
                </c:pt>
                <c:pt idx="9">
                  <c:v>50331.890567886352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D-4556-9B6F-40FF592DC6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59109824"/>
        <c:axId val="-2059108192"/>
      </c:barChart>
      <c:catAx>
        <c:axId val="-205910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9108192"/>
        <c:crosses val="autoZero"/>
        <c:auto val="1"/>
        <c:lblAlgn val="ctr"/>
        <c:lblOffset val="100"/>
        <c:noMultiLvlLbl val="0"/>
      </c:catAx>
      <c:valAx>
        <c:axId val="-2059108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\ ##0.0;\-#\ ###\ ##0.0;&quot;-&quot;" sourceLinked="1"/>
        <c:majorTickMark val="none"/>
        <c:minorTickMark val="none"/>
        <c:tickLblPos val="nextTo"/>
        <c:crossAx val="-205910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 dirty="0"/>
              <a:t>FDI</a:t>
            </a:r>
            <a:r>
              <a:rPr lang="en-US" sz="1200" baseline="0" dirty="0"/>
              <a:t> Inflows, By Top West Asia Country 2019</a:t>
            </a:r>
          </a:p>
          <a:p>
            <a:pPr>
              <a:defRPr/>
            </a:pPr>
            <a:r>
              <a:rPr lang="en-US" sz="1200" baseline="0" dirty="0"/>
              <a:t>Millions of USD $ 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878671894009287E-2"/>
          <c:y val="0.20728707870840998"/>
          <c:w val="0.90011821312576767"/>
          <c:h val="0.567141976282880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570-4D24-A22C-B8893B49D0C6}"/>
              </c:ext>
            </c:extLst>
          </c:dPt>
          <c:dLbls>
            <c:dLbl>
              <c:idx val="9"/>
              <c:layout>
                <c:manualLayout>
                  <c:x val="0"/>
                  <c:y val="-3.9197949645710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70-4D24-A22C-B8893B49D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'غرب اسيا 2020'!$I$3:$T$3</c:f>
              <c:strCache>
                <c:ptCount val="12"/>
                <c:pt idx="0">
                  <c:v>United Arab Emirates</c:v>
                </c:pt>
                <c:pt idx="1">
                  <c:v>Turkey</c:v>
                </c:pt>
                <c:pt idx="2">
                  <c:v>Saudi Arabia</c:v>
                </c:pt>
                <c:pt idx="3">
                  <c:v>Oman</c:v>
                </c:pt>
                <c:pt idx="4">
                  <c:v>Lebanon</c:v>
                </c:pt>
                <c:pt idx="5">
                  <c:v>Bahrain</c:v>
                </c:pt>
                <c:pt idx="6">
                  <c:v>Jordan</c:v>
                </c:pt>
                <c:pt idx="7">
                  <c:v>Palestine</c:v>
                </c:pt>
                <c:pt idx="8">
                  <c:v>Kuwait</c:v>
                </c:pt>
                <c:pt idx="9">
                  <c:v>Yemen</c:v>
                </c:pt>
                <c:pt idx="10">
                  <c:v>Qatar</c:v>
                </c:pt>
                <c:pt idx="11">
                  <c:v>Iraq</c:v>
                </c:pt>
              </c:strCache>
            </c:strRef>
          </c:cat>
          <c:val>
            <c:numRef>
              <c:f>'غرب اسيا 2020'!$I$4:$T$4</c:f>
              <c:numCache>
                <c:formatCode>0.0</c:formatCode>
                <c:ptCount val="12"/>
                <c:pt idx="0">
                  <c:v>13787</c:v>
                </c:pt>
                <c:pt idx="1">
                  <c:v>8434</c:v>
                </c:pt>
                <c:pt idx="2">
                  <c:v>4562</c:v>
                </c:pt>
                <c:pt idx="3">
                  <c:v>3125</c:v>
                </c:pt>
                <c:pt idx="4">
                  <c:v>2128</c:v>
                </c:pt>
                <c:pt idx="5">
                  <c:v>942</c:v>
                </c:pt>
                <c:pt idx="6">
                  <c:v>916</c:v>
                </c:pt>
                <c:pt idx="7">
                  <c:v>252</c:v>
                </c:pt>
                <c:pt idx="8">
                  <c:v>104</c:v>
                </c:pt>
                <c:pt idx="9">
                  <c:v>-371</c:v>
                </c:pt>
                <c:pt idx="10">
                  <c:v>-2813</c:v>
                </c:pt>
                <c:pt idx="11">
                  <c:v>-3076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70-4D24-A22C-B8893B49D0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059107648"/>
        <c:axId val="-2059107104"/>
      </c:barChart>
      <c:catAx>
        <c:axId val="-20591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107104"/>
        <c:crosses val="autoZero"/>
        <c:auto val="1"/>
        <c:lblAlgn val="ctr"/>
        <c:lblOffset val="100"/>
        <c:noMultiLvlLbl val="0"/>
      </c:catAx>
      <c:valAx>
        <c:axId val="-2059107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-205910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pPr/>
              <a:t>08/04/2021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pPr/>
              <a:t>08/04/2021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jpeg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FE4DCD9-D499-4617-9A73-FDD93F9858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22802" y="0"/>
            <a:ext cx="5397774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9792CC5-0529-4FD6-892B-F4942D563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1317562"/>
            <a:ext cx="5895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F703512-4B93-4A84-AA08-BC3F9ABA2C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7832" y="1877477"/>
            <a:ext cx="5834969" cy="3527000"/>
          </a:xfrm>
          <a:custGeom>
            <a:avLst/>
            <a:gdLst>
              <a:gd name="connsiteX0" fmla="*/ 309978 w 5834969"/>
              <a:gd name="connsiteY0" fmla="*/ 0 h 3527000"/>
              <a:gd name="connsiteX1" fmla="*/ 465770 w 5834969"/>
              <a:gd name="connsiteY1" fmla="*/ 20879 h 3527000"/>
              <a:gd name="connsiteX2" fmla="*/ 5834969 w 5834969"/>
              <a:gd name="connsiteY2" fmla="*/ 831961 h 3527000"/>
              <a:gd name="connsiteX3" fmla="*/ 5834969 w 5834969"/>
              <a:gd name="connsiteY3" fmla="*/ 2293514 h 3527000"/>
              <a:gd name="connsiteX4" fmla="*/ 465770 w 5834969"/>
              <a:gd name="connsiteY4" fmla="*/ 3430634 h 3527000"/>
              <a:gd name="connsiteX5" fmla="*/ 0 w 5834969"/>
              <a:gd name="connsiteY5" fmla="*/ 3527000 h 35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4969" h="3527000">
                <a:moveTo>
                  <a:pt x="309978" y="0"/>
                </a:moveTo>
                <a:lnTo>
                  <a:pt x="465770" y="20879"/>
                </a:lnTo>
                <a:lnTo>
                  <a:pt x="5834969" y="831961"/>
                </a:lnTo>
                <a:lnTo>
                  <a:pt x="5834969" y="2293514"/>
                </a:lnTo>
                <a:lnTo>
                  <a:pt x="465770" y="3430634"/>
                </a:lnTo>
                <a:lnTo>
                  <a:pt x="0" y="35270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4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7D343AE-9CAA-4AEA-8D74-7C827992A2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8265" y="1141577"/>
            <a:ext cx="5895470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FA17E1-2875-45AC-ABD5-74A5B2955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0"/>
            <a:ext cx="12192000" cy="5486400"/>
          </a:xfrm>
          <a:custGeom>
            <a:avLst/>
            <a:gdLst>
              <a:gd name="connsiteX0" fmla="*/ 12192000 w 12192000"/>
              <a:gd name="connsiteY0" fmla="*/ 0 h 5486400"/>
              <a:gd name="connsiteX1" fmla="*/ 12192000 w 12192000"/>
              <a:gd name="connsiteY1" fmla="*/ 5486400 h 5486400"/>
              <a:gd name="connsiteX2" fmla="*/ 0 w 12192000"/>
              <a:gd name="connsiteY2" fmla="*/ 5486400 h 5486400"/>
              <a:gd name="connsiteX3" fmla="*/ 0 w 12192000"/>
              <a:gd name="connsiteY3" fmla="*/ 835597 h 5486400"/>
              <a:gd name="connsiteX4" fmla="*/ 7875313 w 12192000"/>
              <a:gd name="connsiteY4" fmla="*/ 2345651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486400">
                <a:moveTo>
                  <a:pt x="12192000" y="0"/>
                </a:moveTo>
                <a:lnTo>
                  <a:pt x="12192000" y="5486400"/>
                </a:lnTo>
                <a:lnTo>
                  <a:pt x="0" y="5486400"/>
                </a:lnTo>
                <a:lnTo>
                  <a:pt x="0" y="835597"/>
                </a:lnTo>
                <a:lnTo>
                  <a:pt x="7875313" y="234565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2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21FE4F-DF55-47AD-AE03-B0D5E310A3F0}"/>
              </a:ext>
            </a:extLst>
          </p:cNvPr>
          <p:cNvGrpSpPr/>
          <p:nvPr userDrawn="1"/>
        </p:nvGrpSpPr>
        <p:grpSpPr>
          <a:xfrm rot="10800000">
            <a:off x="436195" y="1116010"/>
            <a:ext cx="11265809" cy="446572"/>
            <a:chOff x="1039308" y="1116010"/>
            <a:chExt cx="9018505" cy="337739"/>
          </a:xfrm>
        </p:grpSpPr>
        <p:sp>
          <p:nvSpPr>
            <p:cNvPr id="12" name="مستطيل 12">
              <a:extLst>
                <a:ext uri="{FF2B5EF4-FFF2-40B4-BE49-F238E27FC236}">
                  <a16:creationId xmlns:a16="http://schemas.microsoft.com/office/drawing/2014/main" id="{C9C89889-49F9-420B-98F8-E44B19CAFDDA}"/>
                </a:ext>
              </a:extLst>
            </p:cNvPr>
            <p:cNvSpPr/>
            <p:nvPr userDrawn="1"/>
          </p:nvSpPr>
          <p:spPr>
            <a:xfrm>
              <a:off x="1039308" y="1116010"/>
              <a:ext cx="9009762" cy="337739"/>
            </a:xfrm>
            <a:prstGeom prst="rect">
              <a:avLst/>
            </a:prstGeom>
            <a:solidFill>
              <a:srgbClr val="ECD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38A7E16-F3B5-4D1D-AFBC-9CE0A6FB661F}"/>
                </a:ext>
              </a:extLst>
            </p:cNvPr>
            <p:cNvSpPr/>
            <p:nvPr userDrawn="1"/>
          </p:nvSpPr>
          <p:spPr>
            <a:xfrm>
              <a:off x="9942066" y="1116010"/>
              <a:ext cx="115747" cy="337739"/>
            </a:xfrm>
            <a:prstGeom prst="rect">
              <a:avLst/>
            </a:prstGeom>
            <a:solidFill>
              <a:srgbClr val="AD83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9D736D-7880-4442-9BB2-9DAFBCF5B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7685" y="6295509"/>
            <a:ext cx="1134319" cy="320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fld id="{950356F5-5040-45F3-9DFE-AA818FBF1AB1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14" name="رسم 4">
            <a:extLst>
              <a:ext uri="{FF2B5EF4-FFF2-40B4-BE49-F238E27FC236}">
                <a16:creationId xmlns:a16="http://schemas.microsoft.com/office/drawing/2014/main" id="{2648ED85-B652-4FFE-9D29-BBD6A6B5E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7998" y="136365"/>
            <a:ext cx="594006" cy="479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3"/>
            <a:ext cx="2552569" cy="10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9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0350AD9F-E5C5-4238-A627-66A34D22AD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5700" y="1049975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8CF269FB-7892-4134-8F06-BB7AE73A8C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5198" y="2722681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7B00A640-1D81-4EA1-B15F-7E1BF4DFF2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29826" y="2722681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DBFC67EE-CB9B-418C-8B23-2C83EC212F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0977" y="2722681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AC93C5E-24AC-45CC-835C-C29749B1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8675" y="4395253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C3667DA-087C-477E-A5F6-A7BDBA8843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33303" y="4395253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F10CF0FC-738B-44FF-8CD6-F50651A3A5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04454" y="4395253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F672CB63-E9E9-41CD-B3C8-A666E27515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30881" y="1048958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C5FE1991-39B7-4A0D-8A09-DA39DFA249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02876" y="1048958"/>
            <a:ext cx="1668463" cy="166846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5E735DC-638B-4941-8CBA-2CE6B0BFE3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3599" y="1825562"/>
            <a:ext cx="4360659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3458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673799-E3B6-47C3-ACC2-FB1954ED71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5" y="4764"/>
            <a:ext cx="5675614" cy="4986337"/>
          </a:xfrm>
          <a:custGeom>
            <a:avLst/>
            <a:gdLst>
              <a:gd name="connsiteX0" fmla="*/ 0 w 5675614"/>
              <a:gd name="connsiteY0" fmla="*/ 0 h 4986337"/>
              <a:gd name="connsiteX1" fmla="*/ 5675614 w 5675614"/>
              <a:gd name="connsiteY1" fmla="*/ 0 h 4986337"/>
              <a:gd name="connsiteX2" fmla="*/ 3888812 w 5675614"/>
              <a:gd name="connsiteY2" fmla="*/ 4141356 h 4986337"/>
              <a:gd name="connsiteX3" fmla="*/ 0 w 5675614"/>
              <a:gd name="connsiteY3" fmla="*/ 4986337 h 498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614" h="4986337">
                <a:moveTo>
                  <a:pt x="0" y="0"/>
                </a:moveTo>
                <a:lnTo>
                  <a:pt x="5675614" y="0"/>
                </a:lnTo>
                <a:lnTo>
                  <a:pt x="3888812" y="4141356"/>
                </a:lnTo>
                <a:lnTo>
                  <a:pt x="0" y="498633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8878C00-487D-498F-8FD0-BF069F88B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8789" y="1825562"/>
            <a:ext cx="5895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9289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C57DE5-35F4-41F8-8176-5522167CB7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535" y="809193"/>
            <a:ext cx="2293257" cy="2293257"/>
          </a:xfrm>
          <a:custGeom>
            <a:avLst/>
            <a:gdLst>
              <a:gd name="connsiteX0" fmla="*/ 0 w 2293257"/>
              <a:gd name="connsiteY0" fmla="*/ 0 h 2293257"/>
              <a:gd name="connsiteX1" fmla="*/ 1911040 w 2293257"/>
              <a:gd name="connsiteY1" fmla="*/ 0 h 2293257"/>
              <a:gd name="connsiteX2" fmla="*/ 2293257 w 2293257"/>
              <a:gd name="connsiteY2" fmla="*/ 382217 h 2293257"/>
              <a:gd name="connsiteX3" fmla="*/ 2293257 w 2293257"/>
              <a:gd name="connsiteY3" fmla="*/ 2293257 h 2293257"/>
              <a:gd name="connsiteX4" fmla="*/ 382217 w 2293257"/>
              <a:gd name="connsiteY4" fmla="*/ 2293257 h 2293257"/>
              <a:gd name="connsiteX5" fmla="*/ 0 w 2293257"/>
              <a:gd name="connsiteY5" fmla="*/ 1911040 h 22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7" h="2293257">
                <a:moveTo>
                  <a:pt x="0" y="0"/>
                </a:moveTo>
                <a:lnTo>
                  <a:pt x="1911040" y="0"/>
                </a:lnTo>
                <a:lnTo>
                  <a:pt x="2293257" y="382217"/>
                </a:lnTo>
                <a:lnTo>
                  <a:pt x="2293257" y="2293257"/>
                </a:lnTo>
                <a:lnTo>
                  <a:pt x="382217" y="2293257"/>
                </a:lnTo>
                <a:lnTo>
                  <a:pt x="0" y="191104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22603A-C49A-4810-9B74-4743FAF8D5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1055" y="809193"/>
            <a:ext cx="2293257" cy="2293257"/>
          </a:xfrm>
          <a:custGeom>
            <a:avLst/>
            <a:gdLst>
              <a:gd name="connsiteX0" fmla="*/ 0 w 2293257"/>
              <a:gd name="connsiteY0" fmla="*/ 0 h 2293257"/>
              <a:gd name="connsiteX1" fmla="*/ 1911040 w 2293257"/>
              <a:gd name="connsiteY1" fmla="*/ 0 h 2293257"/>
              <a:gd name="connsiteX2" fmla="*/ 2293257 w 2293257"/>
              <a:gd name="connsiteY2" fmla="*/ 382217 h 2293257"/>
              <a:gd name="connsiteX3" fmla="*/ 2293257 w 2293257"/>
              <a:gd name="connsiteY3" fmla="*/ 2293257 h 2293257"/>
              <a:gd name="connsiteX4" fmla="*/ 382217 w 2293257"/>
              <a:gd name="connsiteY4" fmla="*/ 2293257 h 2293257"/>
              <a:gd name="connsiteX5" fmla="*/ 0 w 2293257"/>
              <a:gd name="connsiteY5" fmla="*/ 1911040 h 22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257" h="2293257">
                <a:moveTo>
                  <a:pt x="0" y="0"/>
                </a:moveTo>
                <a:lnTo>
                  <a:pt x="1911040" y="0"/>
                </a:lnTo>
                <a:lnTo>
                  <a:pt x="2293257" y="382217"/>
                </a:lnTo>
                <a:lnTo>
                  <a:pt x="2293257" y="2293257"/>
                </a:lnTo>
                <a:lnTo>
                  <a:pt x="382217" y="2293257"/>
                </a:lnTo>
                <a:lnTo>
                  <a:pt x="0" y="191104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B5FC7A2-9DBF-4FA8-BBAA-980454BEE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9" y="3176"/>
            <a:ext cx="12186985" cy="6854825"/>
          </a:xfrm>
          <a:custGeom>
            <a:avLst/>
            <a:gdLst>
              <a:gd name="connsiteX0" fmla="*/ 11488169 w 12186985"/>
              <a:gd name="connsiteY0" fmla="*/ 0 h 6854825"/>
              <a:gd name="connsiteX1" fmla="*/ 12186985 w 12186985"/>
              <a:gd name="connsiteY1" fmla="*/ 0 h 6854825"/>
              <a:gd name="connsiteX2" fmla="*/ 12186985 w 12186985"/>
              <a:gd name="connsiteY2" fmla="*/ 6854825 h 6854825"/>
              <a:gd name="connsiteX3" fmla="*/ 9701769 w 12186985"/>
              <a:gd name="connsiteY3" fmla="*/ 4040282 h 6854825"/>
              <a:gd name="connsiteX4" fmla="*/ 0 w 12186985"/>
              <a:gd name="connsiteY4" fmla="*/ 0 h 6854825"/>
              <a:gd name="connsiteX5" fmla="*/ 1662701 w 12186985"/>
              <a:gd name="connsiteY5" fmla="*/ 0 h 6854825"/>
              <a:gd name="connsiteX6" fmla="*/ 2771169 w 12186985"/>
              <a:gd name="connsiteY6" fmla="*/ 1397633 h 6854825"/>
              <a:gd name="connsiteX7" fmla="*/ 1278754 w 12186985"/>
              <a:gd name="connsiteY7" fmla="*/ 6854825 h 6854825"/>
              <a:gd name="connsiteX8" fmla="*/ 0 w 12186985"/>
              <a:gd name="connsiteY8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6985" h="6854825">
                <a:moveTo>
                  <a:pt x="11488169" y="0"/>
                </a:moveTo>
                <a:lnTo>
                  <a:pt x="12186985" y="0"/>
                </a:lnTo>
                <a:lnTo>
                  <a:pt x="12186985" y="6854825"/>
                </a:lnTo>
                <a:lnTo>
                  <a:pt x="9701769" y="4040282"/>
                </a:lnTo>
                <a:close/>
                <a:moveTo>
                  <a:pt x="0" y="0"/>
                </a:moveTo>
                <a:lnTo>
                  <a:pt x="1662701" y="0"/>
                </a:lnTo>
                <a:lnTo>
                  <a:pt x="2771169" y="1397633"/>
                </a:lnTo>
                <a:lnTo>
                  <a:pt x="1278754" y="6854825"/>
                </a:lnTo>
                <a:lnTo>
                  <a:pt x="0" y="68548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2B15569-E0A8-4CB7-AFC5-83801F42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8265" y="2651062"/>
            <a:ext cx="5895470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9947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961A5C-03A5-4357-9A3B-B546D7ACD8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208099"/>
          </a:xfrm>
          <a:custGeom>
            <a:avLst/>
            <a:gdLst>
              <a:gd name="connsiteX0" fmla="*/ 0 w 12192000"/>
              <a:gd name="connsiteY0" fmla="*/ 0 h 5208099"/>
              <a:gd name="connsiteX1" fmla="*/ 12192000 w 12192000"/>
              <a:gd name="connsiteY1" fmla="*/ 0 h 5208099"/>
              <a:gd name="connsiteX2" fmla="*/ 12192000 w 12192000"/>
              <a:gd name="connsiteY2" fmla="*/ 3914821 h 5208099"/>
              <a:gd name="connsiteX3" fmla="*/ 7603060 w 12192000"/>
              <a:gd name="connsiteY3" fmla="*/ 3914821 h 5208099"/>
              <a:gd name="connsiteX4" fmla="*/ 0 w 12192000"/>
              <a:gd name="connsiteY4" fmla="*/ 5208099 h 52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8099">
                <a:moveTo>
                  <a:pt x="0" y="0"/>
                </a:moveTo>
                <a:lnTo>
                  <a:pt x="12192000" y="0"/>
                </a:lnTo>
                <a:lnTo>
                  <a:pt x="12192000" y="3914821"/>
                </a:lnTo>
                <a:lnTo>
                  <a:pt x="7603060" y="3914821"/>
                </a:lnTo>
                <a:lnTo>
                  <a:pt x="0" y="52080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DB74E25-43CD-446E-9541-704F1E86F4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736600"/>
            <a:ext cx="6781800" cy="16891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7480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457F51-0A79-407C-9C3E-024037BA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76030" y="834962"/>
            <a:ext cx="4612770" cy="17812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C01FC94-E491-4D1B-B4DE-26B6A3AF2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286" y="526143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F3725BE-3364-4BD8-8F47-A4F021A871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7257" y="526143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3AFC3C-7F3D-4802-8B70-66AE8A9443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7257" y="3574143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0778ADB-21FF-4F5B-998E-238D2B5E0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286" y="3574143"/>
            <a:ext cx="2757714" cy="2757714"/>
          </a:xfrm>
          <a:custGeom>
            <a:avLst/>
            <a:gdLst>
              <a:gd name="connsiteX0" fmla="*/ 0 w 2757714"/>
              <a:gd name="connsiteY0" fmla="*/ 0 h 2757714"/>
              <a:gd name="connsiteX1" fmla="*/ 2757714 w 2757714"/>
              <a:gd name="connsiteY1" fmla="*/ 0 h 2757714"/>
              <a:gd name="connsiteX2" fmla="*/ 2757714 w 2757714"/>
              <a:gd name="connsiteY2" fmla="*/ 2757714 h 2757714"/>
              <a:gd name="connsiteX3" fmla="*/ 0 w 2757714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714" h="2757714">
                <a:moveTo>
                  <a:pt x="0" y="0"/>
                </a:moveTo>
                <a:lnTo>
                  <a:pt x="2757714" y="0"/>
                </a:lnTo>
                <a:lnTo>
                  <a:pt x="2757714" y="2757714"/>
                </a:lnTo>
                <a:lnTo>
                  <a:pt x="0" y="275771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52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50E9BB3-FA0B-4EDF-8D5D-C62388FE9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809562"/>
            <a:ext cx="5895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435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EB6DC6C-5733-4098-8FF8-6EDD3E3D40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5400"/>
            <a:ext cx="5626100" cy="6870700"/>
          </a:xfrm>
          <a:custGeom>
            <a:avLst/>
            <a:gdLst>
              <a:gd name="connsiteX0" fmla="*/ 0 w 5626100"/>
              <a:gd name="connsiteY0" fmla="*/ 0 h 6870700"/>
              <a:gd name="connsiteX1" fmla="*/ 5626100 w 5626100"/>
              <a:gd name="connsiteY1" fmla="*/ 0 h 6870700"/>
              <a:gd name="connsiteX2" fmla="*/ 5029200 w 5626100"/>
              <a:gd name="connsiteY2" fmla="*/ 1536700 h 6870700"/>
              <a:gd name="connsiteX3" fmla="*/ 3810000 w 5626100"/>
              <a:gd name="connsiteY3" fmla="*/ 3111500 h 6870700"/>
              <a:gd name="connsiteX4" fmla="*/ 4483100 w 5626100"/>
              <a:gd name="connsiteY4" fmla="*/ 6858000 h 6870700"/>
              <a:gd name="connsiteX5" fmla="*/ 0 w 5626100"/>
              <a:gd name="connsiteY5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100" h="6870700">
                <a:moveTo>
                  <a:pt x="0" y="0"/>
                </a:moveTo>
                <a:lnTo>
                  <a:pt x="5626100" y="0"/>
                </a:lnTo>
                <a:lnTo>
                  <a:pt x="5029200" y="1536700"/>
                </a:lnTo>
                <a:lnTo>
                  <a:pt x="3810000" y="3111500"/>
                </a:lnTo>
                <a:lnTo>
                  <a:pt x="4483100" y="68580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29829C-50D6-45AB-B25A-97531F406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1001" y="1841500"/>
            <a:ext cx="3800475" cy="2857500"/>
          </a:xfrm>
          <a:custGeom>
            <a:avLst/>
            <a:gdLst>
              <a:gd name="connsiteX0" fmla="*/ 714375 w 3800475"/>
              <a:gd name="connsiteY0" fmla="*/ 0 h 2857500"/>
              <a:gd name="connsiteX1" fmla="*/ 3800475 w 3800475"/>
              <a:gd name="connsiteY1" fmla="*/ 0 h 2857500"/>
              <a:gd name="connsiteX2" fmla="*/ 3086100 w 3800475"/>
              <a:gd name="connsiteY2" fmla="*/ 2857500 h 2857500"/>
              <a:gd name="connsiteX3" fmla="*/ 0 w 3800475"/>
              <a:gd name="connsiteY3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475" h="2857500">
                <a:moveTo>
                  <a:pt x="714375" y="0"/>
                </a:moveTo>
                <a:lnTo>
                  <a:pt x="3800475" y="0"/>
                </a:lnTo>
                <a:lnTo>
                  <a:pt x="3086100" y="2857500"/>
                </a:lnTo>
                <a:lnTo>
                  <a:pt x="0" y="28575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426DE13-A42E-4E47-8D58-2A52EDD02C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402" y="927100"/>
            <a:ext cx="4660898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0730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50E9BB3-FA0B-4EDF-8D5D-C62388FE9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809562"/>
            <a:ext cx="5895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0E7307-B922-4013-8E32-F51DCDE015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8100" y="3505200"/>
            <a:ext cx="3211083" cy="2217414"/>
          </a:xfrm>
          <a:custGeom>
            <a:avLst/>
            <a:gdLst>
              <a:gd name="connsiteX0" fmla="*/ 190501 w 3211083"/>
              <a:gd name="connsiteY0" fmla="*/ 0 h 2217414"/>
              <a:gd name="connsiteX1" fmla="*/ 907144 w 3211083"/>
              <a:gd name="connsiteY1" fmla="*/ 1003300 h 2217414"/>
              <a:gd name="connsiteX2" fmla="*/ 3211083 w 3211083"/>
              <a:gd name="connsiteY2" fmla="*/ 1003300 h 2217414"/>
              <a:gd name="connsiteX3" fmla="*/ 3211083 w 3211083"/>
              <a:gd name="connsiteY3" fmla="*/ 2217414 h 2217414"/>
              <a:gd name="connsiteX4" fmla="*/ 0 w 3211083"/>
              <a:gd name="connsiteY4" fmla="*/ 2217414 h 2217414"/>
              <a:gd name="connsiteX5" fmla="*/ 0 w 3211083"/>
              <a:gd name="connsiteY5" fmla="*/ 1003300 h 2217414"/>
              <a:gd name="connsiteX6" fmla="*/ 595194 w 3211083"/>
              <a:gd name="connsiteY6" fmla="*/ 1003300 h 221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1083" h="2217414">
                <a:moveTo>
                  <a:pt x="190501" y="0"/>
                </a:moveTo>
                <a:lnTo>
                  <a:pt x="907144" y="1003300"/>
                </a:lnTo>
                <a:lnTo>
                  <a:pt x="3211083" y="1003300"/>
                </a:lnTo>
                <a:lnTo>
                  <a:pt x="3211083" y="2217414"/>
                </a:lnTo>
                <a:lnTo>
                  <a:pt x="0" y="2217414"/>
                </a:lnTo>
                <a:lnTo>
                  <a:pt x="0" y="1003300"/>
                </a:lnTo>
                <a:lnTo>
                  <a:pt x="595194" y="10033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EC6D585-0FDE-4B95-AB25-7DDE0012E6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8051" y="1182900"/>
            <a:ext cx="3211083" cy="2944600"/>
          </a:xfrm>
          <a:custGeom>
            <a:avLst/>
            <a:gdLst>
              <a:gd name="connsiteX0" fmla="*/ 0 w 3211083"/>
              <a:gd name="connsiteY0" fmla="*/ 0 h 2944600"/>
              <a:gd name="connsiteX1" fmla="*/ 3211083 w 3211083"/>
              <a:gd name="connsiteY1" fmla="*/ 0 h 2944600"/>
              <a:gd name="connsiteX2" fmla="*/ 3211083 w 3211083"/>
              <a:gd name="connsiteY2" fmla="*/ 1214114 h 2944600"/>
              <a:gd name="connsiteX3" fmla="*/ 732256 w 3211083"/>
              <a:gd name="connsiteY3" fmla="*/ 1214114 h 2944600"/>
              <a:gd name="connsiteX4" fmla="*/ 1162050 w 3211083"/>
              <a:gd name="connsiteY4" fmla="*/ 2944600 h 2944600"/>
              <a:gd name="connsiteX5" fmla="*/ 433425 w 3211083"/>
              <a:gd name="connsiteY5" fmla="*/ 1214114 h 2944600"/>
              <a:gd name="connsiteX6" fmla="*/ 0 w 3211083"/>
              <a:gd name="connsiteY6" fmla="*/ 1214114 h 29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1083" h="2944600">
                <a:moveTo>
                  <a:pt x="0" y="0"/>
                </a:moveTo>
                <a:lnTo>
                  <a:pt x="3211083" y="0"/>
                </a:lnTo>
                <a:lnTo>
                  <a:pt x="3211083" y="1214114"/>
                </a:lnTo>
                <a:lnTo>
                  <a:pt x="732256" y="1214114"/>
                </a:lnTo>
                <a:lnTo>
                  <a:pt x="1162050" y="2944600"/>
                </a:lnTo>
                <a:lnTo>
                  <a:pt x="433425" y="1214114"/>
                </a:lnTo>
                <a:lnTo>
                  <a:pt x="0" y="121411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125FF4-F8D9-44AC-B48F-38036DB3EF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05949" y="1158201"/>
            <a:ext cx="3211083" cy="2258099"/>
          </a:xfrm>
          <a:custGeom>
            <a:avLst/>
            <a:gdLst>
              <a:gd name="connsiteX0" fmla="*/ 0 w 3211083"/>
              <a:gd name="connsiteY0" fmla="*/ 0 h 2258099"/>
              <a:gd name="connsiteX1" fmla="*/ 3211083 w 3211083"/>
              <a:gd name="connsiteY1" fmla="*/ 0 h 2258099"/>
              <a:gd name="connsiteX2" fmla="*/ 3211083 w 3211083"/>
              <a:gd name="connsiteY2" fmla="*/ 1214114 h 2258099"/>
              <a:gd name="connsiteX3" fmla="*/ 2099541 w 3211083"/>
              <a:gd name="connsiteY3" fmla="*/ 1214114 h 2258099"/>
              <a:gd name="connsiteX4" fmla="*/ 2390652 w 3211083"/>
              <a:gd name="connsiteY4" fmla="*/ 2258099 h 2258099"/>
              <a:gd name="connsiteX5" fmla="*/ 1800115 w 3211083"/>
              <a:gd name="connsiteY5" fmla="*/ 1214114 h 2258099"/>
              <a:gd name="connsiteX6" fmla="*/ 0 w 3211083"/>
              <a:gd name="connsiteY6" fmla="*/ 1214114 h 225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1083" h="2258099">
                <a:moveTo>
                  <a:pt x="0" y="0"/>
                </a:moveTo>
                <a:lnTo>
                  <a:pt x="3211083" y="0"/>
                </a:lnTo>
                <a:lnTo>
                  <a:pt x="3211083" y="1214114"/>
                </a:lnTo>
                <a:lnTo>
                  <a:pt x="2099541" y="1214114"/>
                </a:lnTo>
                <a:lnTo>
                  <a:pt x="2390652" y="2258099"/>
                </a:lnTo>
                <a:lnTo>
                  <a:pt x="1800115" y="1214114"/>
                </a:lnTo>
                <a:lnTo>
                  <a:pt x="0" y="121411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A3DC5E-D857-432C-BA8B-0E18D1F952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38400" y="4445000"/>
            <a:ext cx="3211083" cy="1771673"/>
          </a:xfrm>
          <a:custGeom>
            <a:avLst/>
            <a:gdLst>
              <a:gd name="connsiteX0" fmla="*/ 1300701 w 3211083"/>
              <a:gd name="connsiteY0" fmla="*/ 0 h 1771673"/>
              <a:gd name="connsiteX1" fmla="*/ 2060135 w 3211083"/>
              <a:gd name="connsiteY1" fmla="*/ 557559 h 1771673"/>
              <a:gd name="connsiteX2" fmla="*/ 3211083 w 3211083"/>
              <a:gd name="connsiteY2" fmla="*/ 557559 h 1771673"/>
              <a:gd name="connsiteX3" fmla="*/ 3211083 w 3211083"/>
              <a:gd name="connsiteY3" fmla="*/ 1771673 h 1771673"/>
              <a:gd name="connsiteX4" fmla="*/ 0 w 3211083"/>
              <a:gd name="connsiteY4" fmla="*/ 1771673 h 1771673"/>
              <a:gd name="connsiteX5" fmla="*/ 0 w 3211083"/>
              <a:gd name="connsiteY5" fmla="*/ 557559 h 1771673"/>
              <a:gd name="connsiteX6" fmla="*/ 1672407 w 3211083"/>
              <a:gd name="connsiteY6" fmla="*/ 557559 h 177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1083" h="1771673">
                <a:moveTo>
                  <a:pt x="1300701" y="0"/>
                </a:moveTo>
                <a:lnTo>
                  <a:pt x="2060135" y="557559"/>
                </a:lnTo>
                <a:lnTo>
                  <a:pt x="3211083" y="557559"/>
                </a:lnTo>
                <a:lnTo>
                  <a:pt x="3211083" y="1771673"/>
                </a:lnTo>
                <a:lnTo>
                  <a:pt x="0" y="1771673"/>
                </a:lnTo>
                <a:lnTo>
                  <a:pt x="0" y="557559"/>
                </a:lnTo>
                <a:lnTo>
                  <a:pt x="1672407" y="5575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9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1A52F1-EF46-4B80-AAF2-5BA13F4B83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42208" y="996696"/>
            <a:ext cx="2132728" cy="4526280"/>
          </a:xfrm>
          <a:prstGeom prst="roundRect">
            <a:avLst>
              <a:gd name="adj" fmla="val 8868"/>
            </a:avLst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73D21E-BE20-4069-BB5C-6A34251B33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1203262"/>
            <a:ext cx="5895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06787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50E9BB3-FA0B-4EDF-8D5D-C62388FE9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1571626"/>
            <a:ext cx="4323335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06C8F9-FA09-44F8-94D1-D0E4C65B7C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250" y="1"/>
            <a:ext cx="7524750" cy="2486025"/>
          </a:xfrm>
          <a:custGeom>
            <a:avLst/>
            <a:gdLst>
              <a:gd name="connsiteX0" fmla="*/ 0 w 7524750"/>
              <a:gd name="connsiteY0" fmla="*/ 0 h 2486025"/>
              <a:gd name="connsiteX1" fmla="*/ 7524750 w 7524750"/>
              <a:gd name="connsiteY1" fmla="*/ 0 h 2486025"/>
              <a:gd name="connsiteX2" fmla="*/ 7524750 w 7524750"/>
              <a:gd name="connsiteY2" fmla="*/ 2486025 h 2486025"/>
              <a:gd name="connsiteX3" fmla="*/ 0 w 7524750"/>
              <a:gd name="connsiteY3" fmla="*/ 24860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750" h="2486025">
                <a:moveTo>
                  <a:pt x="0" y="0"/>
                </a:moveTo>
                <a:lnTo>
                  <a:pt x="7524750" y="0"/>
                </a:lnTo>
                <a:lnTo>
                  <a:pt x="7524750" y="2486025"/>
                </a:lnTo>
                <a:lnTo>
                  <a:pt x="0" y="24860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F60A655-2714-4995-BF10-3F030657CC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6" y="422276"/>
            <a:ext cx="1889125" cy="2198687"/>
          </a:xfrm>
          <a:custGeom>
            <a:avLst/>
            <a:gdLst>
              <a:gd name="connsiteX0" fmla="*/ 0 w 1889125"/>
              <a:gd name="connsiteY0" fmla="*/ 0 h 2198687"/>
              <a:gd name="connsiteX1" fmla="*/ 1889125 w 1889125"/>
              <a:gd name="connsiteY1" fmla="*/ 887412 h 2198687"/>
              <a:gd name="connsiteX2" fmla="*/ 1889125 w 1889125"/>
              <a:gd name="connsiteY2" fmla="*/ 2198687 h 2198687"/>
              <a:gd name="connsiteX3" fmla="*/ 0 w 1889125"/>
              <a:gd name="connsiteY3" fmla="*/ 1312862 h 21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125" h="2198687">
                <a:moveTo>
                  <a:pt x="0" y="0"/>
                </a:moveTo>
                <a:lnTo>
                  <a:pt x="1889125" y="887412"/>
                </a:lnTo>
                <a:lnTo>
                  <a:pt x="1889125" y="2198687"/>
                </a:lnTo>
                <a:lnTo>
                  <a:pt x="0" y="131286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9A3A7A-F189-4DCB-A4BB-863821C86F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6" y="3022601"/>
            <a:ext cx="1889125" cy="2198687"/>
          </a:xfrm>
          <a:custGeom>
            <a:avLst/>
            <a:gdLst>
              <a:gd name="connsiteX0" fmla="*/ 0 w 1889125"/>
              <a:gd name="connsiteY0" fmla="*/ 0 h 2198687"/>
              <a:gd name="connsiteX1" fmla="*/ 1889125 w 1889125"/>
              <a:gd name="connsiteY1" fmla="*/ 887412 h 2198687"/>
              <a:gd name="connsiteX2" fmla="*/ 1889125 w 1889125"/>
              <a:gd name="connsiteY2" fmla="*/ 2198687 h 2198687"/>
              <a:gd name="connsiteX3" fmla="*/ 0 w 1889125"/>
              <a:gd name="connsiteY3" fmla="*/ 1312862 h 21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125" h="2198687">
                <a:moveTo>
                  <a:pt x="0" y="0"/>
                </a:moveTo>
                <a:lnTo>
                  <a:pt x="1889125" y="887412"/>
                </a:lnTo>
                <a:lnTo>
                  <a:pt x="1889125" y="2198687"/>
                </a:lnTo>
                <a:lnTo>
                  <a:pt x="0" y="131286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53B91C2-4D28-4400-B26C-508710FF7A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5230" y="1064419"/>
            <a:ext cx="6149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841994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54A2025-3D44-43C7-A96A-A960E75AA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809562"/>
            <a:ext cx="4323335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9C979A-0A40-4818-8242-27E5F1BC1E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90850"/>
            <a:ext cx="3867150" cy="3867150"/>
          </a:xfrm>
          <a:custGeom>
            <a:avLst/>
            <a:gdLst>
              <a:gd name="connsiteX0" fmla="*/ 0 w 3867150"/>
              <a:gd name="connsiteY0" fmla="*/ 0 h 3867150"/>
              <a:gd name="connsiteX1" fmla="*/ 3867150 w 3867150"/>
              <a:gd name="connsiteY1" fmla="*/ 0 h 3867150"/>
              <a:gd name="connsiteX2" fmla="*/ 3867150 w 3867150"/>
              <a:gd name="connsiteY2" fmla="*/ 3867150 h 3867150"/>
              <a:gd name="connsiteX3" fmla="*/ 0 w 3867150"/>
              <a:gd name="connsiteY3" fmla="*/ 38671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150" h="3867150">
                <a:moveTo>
                  <a:pt x="0" y="0"/>
                </a:moveTo>
                <a:lnTo>
                  <a:pt x="3867150" y="0"/>
                </a:lnTo>
                <a:lnTo>
                  <a:pt x="3867150" y="3867150"/>
                </a:lnTo>
                <a:lnTo>
                  <a:pt x="0" y="386715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E56A3EF-C520-4663-A63C-8C7EF390C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3330" y="1469962"/>
            <a:ext cx="4323335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7A77591-2145-4DCD-8407-231CC2244E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0200" y="609600"/>
            <a:ext cx="3987800" cy="62484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B9C766-0C54-4D36-87BC-2E4E384D7C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638" y="0"/>
            <a:ext cx="4493130" cy="6858000"/>
          </a:xfrm>
          <a:custGeom>
            <a:avLst/>
            <a:gdLst>
              <a:gd name="connsiteX0" fmla="*/ 0 w 4659542"/>
              <a:gd name="connsiteY0" fmla="*/ 0 h 7112000"/>
              <a:gd name="connsiteX1" fmla="*/ 4659542 w 4659542"/>
              <a:gd name="connsiteY1" fmla="*/ 0 h 7112000"/>
              <a:gd name="connsiteX2" fmla="*/ 3065096 w 4659542"/>
              <a:gd name="connsiteY2" fmla="*/ 7112000 h 7112000"/>
              <a:gd name="connsiteX3" fmla="*/ 0 w 4659542"/>
              <a:gd name="connsiteY3" fmla="*/ 7112000 h 7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9542" h="7112000">
                <a:moveTo>
                  <a:pt x="0" y="0"/>
                </a:moveTo>
                <a:lnTo>
                  <a:pt x="4659542" y="0"/>
                </a:lnTo>
                <a:lnTo>
                  <a:pt x="3065096" y="7112000"/>
                </a:lnTo>
                <a:lnTo>
                  <a:pt x="0" y="7112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34720-D8AF-48BB-A883-6CDAE8C75FB9}"/>
              </a:ext>
            </a:extLst>
          </p:cNvPr>
          <p:cNvSpPr txBox="1"/>
          <p:nvPr userDrawn="1"/>
        </p:nvSpPr>
        <p:spPr>
          <a:xfrm rot="16200000">
            <a:off x="8355974" y="2705725"/>
            <a:ext cx="711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1">
                    <a:alpha val="8000"/>
                  </a:schemeClr>
                </a:solidFill>
                <a:latin typeface="+mj-lt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14423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7FEB725-AEC7-4A4C-9E37-74D931CDAC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FB813E2-A5A3-4B84-AF5B-3D5BC4573D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13000" y="0"/>
            <a:ext cx="4826001" cy="6858000"/>
          </a:xfrm>
          <a:custGeom>
            <a:avLst/>
            <a:gdLst>
              <a:gd name="connsiteX0" fmla="*/ 0 w 4826001"/>
              <a:gd name="connsiteY0" fmla="*/ 0 h 6858000"/>
              <a:gd name="connsiteX1" fmla="*/ 4826001 w 4826001"/>
              <a:gd name="connsiteY1" fmla="*/ 0 h 6858000"/>
              <a:gd name="connsiteX2" fmla="*/ 4826001 w 4826001"/>
              <a:gd name="connsiteY2" fmla="*/ 6858000 h 6858000"/>
              <a:gd name="connsiteX3" fmla="*/ 0 w 482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6858000">
                <a:moveTo>
                  <a:pt x="0" y="0"/>
                </a:moveTo>
                <a:lnTo>
                  <a:pt x="4826001" y="0"/>
                </a:lnTo>
                <a:lnTo>
                  <a:pt x="482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A3098-FBB3-41AB-9512-292EC32BFB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1" y="549275"/>
            <a:ext cx="4365625" cy="5759450"/>
          </a:xfrm>
          <a:custGeom>
            <a:avLst/>
            <a:gdLst>
              <a:gd name="connsiteX0" fmla="*/ 0 w 4365625"/>
              <a:gd name="connsiteY0" fmla="*/ 0 h 5759450"/>
              <a:gd name="connsiteX1" fmla="*/ 4365625 w 4365625"/>
              <a:gd name="connsiteY1" fmla="*/ 0 h 5759450"/>
              <a:gd name="connsiteX2" fmla="*/ 4365625 w 4365625"/>
              <a:gd name="connsiteY2" fmla="*/ 5759450 h 5759450"/>
              <a:gd name="connsiteX3" fmla="*/ 0 w 4365625"/>
              <a:gd name="connsiteY3" fmla="*/ 5759450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625" h="5759450">
                <a:moveTo>
                  <a:pt x="0" y="0"/>
                </a:moveTo>
                <a:lnTo>
                  <a:pt x="4365625" y="0"/>
                </a:lnTo>
                <a:lnTo>
                  <a:pt x="4365625" y="5759450"/>
                </a:lnTo>
                <a:lnTo>
                  <a:pt x="0" y="575945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D5A253-6454-4099-A572-558E89FF0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4265" y="1050862"/>
            <a:ext cx="368516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22098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4841DD-1AEE-43FD-9145-8505D98C1E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9" y="3952876"/>
            <a:ext cx="6632575" cy="2905125"/>
          </a:xfrm>
          <a:custGeom>
            <a:avLst/>
            <a:gdLst>
              <a:gd name="connsiteX0" fmla="*/ 1566863 w 6632575"/>
              <a:gd name="connsiteY0" fmla="*/ 0 h 2905125"/>
              <a:gd name="connsiteX1" fmla="*/ 6632575 w 6632575"/>
              <a:gd name="connsiteY1" fmla="*/ 2905125 h 2905125"/>
              <a:gd name="connsiteX2" fmla="*/ 0 w 6632575"/>
              <a:gd name="connsiteY2" fmla="*/ 2905125 h 2905125"/>
              <a:gd name="connsiteX3" fmla="*/ 0 w 6632575"/>
              <a:gd name="connsiteY3" fmla="*/ 892175 h 290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2575" h="2905125">
                <a:moveTo>
                  <a:pt x="1566863" y="0"/>
                </a:moveTo>
                <a:lnTo>
                  <a:pt x="6632575" y="2905125"/>
                </a:lnTo>
                <a:lnTo>
                  <a:pt x="0" y="2905125"/>
                </a:lnTo>
                <a:lnTo>
                  <a:pt x="0" y="89217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0202F44-A8E2-4C8C-B2EB-3F50C6E04A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175"/>
            <a:ext cx="3429000" cy="1498600"/>
          </a:xfrm>
          <a:custGeom>
            <a:avLst/>
            <a:gdLst>
              <a:gd name="connsiteX0" fmla="*/ 0 w 3429000"/>
              <a:gd name="connsiteY0" fmla="*/ 0 h 1498600"/>
              <a:gd name="connsiteX1" fmla="*/ 3429000 w 3429000"/>
              <a:gd name="connsiteY1" fmla="*/ 0 h 1498600"/>
              <a:gd name="connsiteX2" fmla="*/ 3429000 w 3429000"/>
              <a:gd name="connsiteY2" fmla="*/ 1039813 h 1498600"/>
              <a:gd name="connsiteX3" fmla="*/ 2617788 w 3429000"/>
              <a:gd name="connsiteY3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498600">
                <a:moveTo>
                  <a:pt x="0" y="0"/>
                </a:moveTo>
                <a:lnTo>
                  <a:pt x="3429000" y="0"/>
                </a:lnTo>
                <a:lnTo>
                  <a:pt x="3429000" y="1039813"/>
                </a:lnTo>
                <a:lnTo>
                  <a:pt x="2617788" y="14986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pic>
        <p:nvPicPr>
          <p:cNvPr id="4" name="رسم 4">
            <a:extLst>
              <a:ext uri="{FF2B5EF4-FFF2-40B4-BE49-F238E27FC236}">
                <a16:creationId xmlns:a16="http://schemas.microsoft.com/office/drawing/2014/main" id="{2648ED85-B652-4FFE-9D29-BBD6A6B5E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7998" y="136365"/>
            <a:ext cx="594006" cy="4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8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026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ID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576902C-C7A0-4619-B16E-1FB33BDCF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8265" y="2514599"/>
            <a:ext cx="5895470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6" name="رسم 4">
            <a:extLst>
              <a:ext uri="{FF2B5EF4-FFF2-40B4-BE49-F238E27FC236}">
                <a16:creationId xmlns:a16="http://schemas.microsoft.com/office/drawing/2014/main" id="{2648ED85-B652-4FFE-9D29-BBD6A6B5E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7998" y="136365"/>
            <a:ext cx="594006" cy="4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48095486-1635-47B2-AA4C-6CF00D48A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9401" y="847472"/>
            <a:ext cx="5542196" cy="5163056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9707168-73C7-46C9-8C70-1F77CF8219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809562"/>
            <a:ext cx="5895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636901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3628" y="938953"/>
            <a:ext cx="12191999" cy="704659"/>
          </a:xfrm>
          <a:prstGeom prst="rect">
            <a:avLst/>
          </a:prstGeom>
          <a:solidFill>
            <a:srgbClr val="B68A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194560"/>
          </a:xfrm>
          <a:prstGeom prst="rect">
            <a:avLst/>
          </a:prstGeom>
          <a:solidFill>
            <a:srgbClr val="B68A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377440"/>
          </a:xfrm>
          <a:prstGeom prst="rect">
            <a:avLst/>
          </a:prstGeom>
          <a:solidFill>
            <a:srgbClr val="B68A3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276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DBA9-CF79-4252-8990-5ADB48FA3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9178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E16E2D1-23A1-4368-96FF-48F963C7C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3599" y="1263587"/>
            <a:ext cx="4360659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7557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792184-4904-4DE8-8F9C-5A9A7C8BFE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809562"/>
            <a:ext cx="5895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2402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E1549A-795A-4F24-AB2E-EEA8D12AC1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714203" cy="6858000"/>
          </a:xfrm>
          <a:custGeom>
            <a:avLst/>
            <a:gdLst>
              <a:gd name="connsiteX0" fmla="*/ 0 w 1714203"/>
              <a:gd name="connsiteY0" fmla="*/ 0 h 6858000"/>
              <a:gd name="connsiteX1" fmla="*/ 1714203 w 1714203"/>
              <a:gd name="connsiteY1" fmla="*/ 0 h 6858000"/>
              <a:gd name="connsiteX2" fmla="*/ 981314 w 1714203"/>
              <a:gd name="connsiteY2" fmla="*/ 2428136 h 6858000"/>
              <a:gd name="connsiteX3" fmla="*/ 1453124 w 1714203"/>
              <a:gd name="connsiteY3" fmla="*/ 6858000 h 6858000"/>
              <a:gd name="connsiteX4" fmla="*/ 0 w 171420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203" h="6858000">
                <a:moveTo>
                  <a:pt x="0" y="0"/>
                </a:moveTo>
                <a:lnTo>
                  <a:pt x="1714203" y="0"/>
                </a:lnTo>
                <a:lnTo>
                  <a:pt x="981314" y="2428136"/>
                </a:lnTo>
                <a:lnTo>
                  <a:pt x="14531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A61C76-F02F-4F86-B1A3-04F52EA5E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4058" y="1219199"/>
            <a:ext cx="4674456" cy="185782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2045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625957-189C-44E3-89AC-9403F8421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3763" y="1371600"/>
            <a:ext cx="2667000" cy="3802063"/>
          </a:xfrm>
          <a:prstGeom prst="roundRect">
            <a:avLst>
              <a:gd name="adj" fmla="val 381"/>
            </a:avLst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9D06D76-B234-4529-B352-5993F0CE6E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0295" y="1371600"/>
            <a:ext cx="5006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5439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6B35A6-705D-4E54-92DF-FF2AAD0E7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9924" y="4763"/>
            <a:ext cx="5682076" cy="6858675"/>
          </a:xfrm>
          <a:custGeom>
            <a:avLst/>
            <a:gdLst>
              <a:gd name="connsiteX0" fmla="*/ 2177995 w 5682076"/>
              <a:gd name="connsiteY0" fmla="*/ 0 h 6858675"/>
              <a:gd name="connsiteX1" fmla="*/ 5682076 w 5682076"/>
              <a:gd name="connsiteY1" fmla="*/ 0 h 6858675"/>
              <a:gd name="connsiteX2" fmla="*/ 5682076 w 5682076"/>
              <a:gd name="connsiteY2" fmla="*/ 6858675 h 6858675"/>
              <a:gd name="connsiteX3" fmla="*/ 2113700 w 5682076"/>
              <a:gd name="connsiteY3" fmla="*/ 6858675 h 6858675"/>
              <a:gd name="connsiteX4" fmla="*/ 2366058 w 5682076"/>
              <a:gd name="connsiteY4" fmla="*/ 6333063 h 6858675"/>
              <a:gd name="connsiteX5" fmla="*/ 0 w 5682076"/>
              <a:gd name="connsiteY5" fmla="*/ 4568164 h 685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2076" h="6858675">
                <a:moveTo>
                  <a:pt x="2177995" y="0"/>
                </a:moveTo>
                <a:lnTo>
                  <a:pt x="5682076" y="0"/>
                </a:lnTo>
                <a:lnTo>
                  <a:pt x="5682076" y="6858675"/>
                </a:lnTo>
                <a:lnTo>
                  <a:pt x="2113700" y="6858675"/>
                </a:lnTo>
                <a:lnTo>
                  <a:pt x="2366058" y="6333063"/>
                </a:lnTo>
                <a:lnTo>
                  <a:pt x="0" y="456816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AC0E8A7-BAEA-4CC7-8CE9-AD0B68268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030" y="1203262"/>
            <a:ext cx="58954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3507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2D5BA3-A79A-4E1E-A676-6FB8D8F4DC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3" y="4763"/>
            <a:ext cx="9444037" cy="4608690"/>
          </a:xfrm>
          <a:custGeom>
            <a:avLst/>
            <a:gdLst>
              <a:gd name="connsiteX0" fmla="*/ 0 w 9444037"/>
              <a:gd name="connsiteY0" fmla="*/ 0 h 4608690"/>
              <a:gd name="connsiteX1" fmla="*/ 9444037 w 9444037"/>
              <a:gd name="connsiteY1" fmla="*/ 0 h 4608690"/>
              <a:gd name="connsiteX2" fmla="*/ 5661600 w 9444037"/>
              <a:gd name="connsiteY2" fmla="*/ 1847013 h 4608690"/>
              <a:gd name="connsiteX3" fmla="*/ 0 w 9444037"/>
              <a:gd name="connsiteY3" fmla="*/ 4608690 h 460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4037" h="4608690">
                <a:moveTo>
                  <a:pt x="0" y="0"/>
                </a:moveTo>
                <a:lnTo>
                  <a:pt x="9444037" y="0"/>
                </a:lnTo>
                <a:lnTo>
                  <a:pt x="5661600" y="1847013"/>
                </a:lnTo>
                <a:lnTo>
                  <a:pt x="0" y="460869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745BAEF-8E9A-4CAB-A092-056C43B21C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1030" y="4048062"/>
            <a:ext cx="4968370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5336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4C1B8-6D16-4015-A0E8-E4633BBC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7BE7-B79B-4F9F-9C14-5E9B7935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CC5D0-C112-4903-BB22-33DF07A65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pPr/>
              <a:t>08/04/2021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D3A4-9B09-47C6-91F8-A02BF936D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AD10A-EAF6-42AC-B1BF-93C1B7A01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94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3" r:id="rId2"/>
    <p:sldLayoutId id="2147483691" r:id="rId3"/>
    <p:sldLayoutId id="2147483690" r:id="rId4"/>
    <p:sldLayoutId id="2147483689" r:id="rId5"/>
    <p:sldLayoutId id="2147483688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94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4" r:id="rId18"/>
    <p:sldLayoutId id="2147483673" r:id="rId19"/>
    <p:sldLayoutId id="2147483687" r:id="rId20"/>
    <p:sldLayoutId id="2147483686" r:id="rId21"/>
    <p:sldLayoutId id="2147483675" r:id="rId22"/>
    <p:sldLayoutId id="2147483672" r:id="rId23"/>
    <p:sldLayoutId id="2147483671" r:id="rId24"/>
    <p:sldLayoutId id="2147483670" r:id="rId25"/>
    <p:sldLayoutId id="2147483669" r:id="rId26"/>
    <p:sldLayoutId id="2147483668" r:id="rId27"/>
    <p:sldLayoutId id="2147483667" r:id="rId28"/>
    <p:sldLayoutId id="2147483692" r:id="rId29"/>
    <p:sldLayoutId id="21474836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7.xml" /><Relationship Id="rId4" Type="http://schemas.openxmlformats.org/officeDocument/2006/relationships/image" Target="../media/image5.sv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13" Type="http://schemas.openxmlformats.org/officeDocument/2006/relationships/chart" Target="../charts/chart9.xml" /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12" Type="http://schemas.openxmlformats.org/officeDocument/2006/relationships/image" Target="../media/image25.png" /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9.png" /><Relationship Id="rId11" Type="http://schemas.openxmlformats.org/officeDocument/2006/relationships/image" Target="../media/image24.png" /><Relationship Id="rId5" Type="http://schemas.openxmlformats.org/officeDocument/2006/relationships/image" Target="../media/image18.png" /><Relationship Id="rId10" Type="http://schemas.openxmlformats.org/officeDocument/2006/relationships/image" Target="../media/image23.png" /><Relationship Id="rId4" Type="http://schemas.openxmlformats.org/officeDocument/2006/relationships/image" Target="../media/image17.png" /><Relationship Id="rId9" Type="http://schemas.openxmlformats.org/officeDocument/2006/relationships/image" Target="../media/image22.png" /><Relationship Id="rId14" Type="http://schemas.openxmlformats.org/officeDocument/2006/relationships/chart" Target="../charts/chart10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7" Type="http://schemas.openxmlformats.org/officeDocument/2006/relationships/image" Target="../media/image32.jpeg" /><Relationship Id="rId2" Type="http://schemas.openxmlformats.org/officeDocument/2006/relationships/image" Target="../media/image27.jfif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1.jfif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9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7.xml" /><Relationship Id="rId4" Type="http://schemas.openxmlformats.org/officeDocument/2006/relationships/image" Target="../media/image5.sv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9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6.jpeg" /><Relationship Id="rId7" Type="http://schemas.openxmlformats.org/officeDocument/2006/relationships/chart" Target="../charts/chart4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2.xml" /><Relationship Id="rId6" Type="http://schemas.openxmlformats.org/officeDocument/2006/relationships/chart" Target="../charts/chart3.xml" /><Relationship Id="rId5" Type="http://schemas.openxmlformats.org/officeDocument/2006/relationships/chart" Target="../charts/chart2.xml" /><Relationship Id="rId10" Type="http://schemas.openxmlformats.org/officeDocument/2006/relationships/chart" Target="../charts/chart6.xml" /><Relationship Id="rId4" Type="http://schemas.openxmlformats.org/officeDocument/2006/relationships/image" Target="../media/image7.jpeg" /><Relationship Id="rId9" Type="http://schemas.openxmlformats.org/officeDocument/2006/relationships/chart" Target="../charts/char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3.png" /><Relationship Id="rId4" Type="http://schemas.openxmlformats.org/officeDocument/2006/relationships/image" Target="../media/image12.emf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 /><Relationship Id="rId3" Type="http://schemas.openxmlformats.org/officeDocument/2006/relationships/tags" Target="../tags/tag3.xml" /><Relationship Id="rId7" Type="http://schemas.openxmlformats.org/officeDocument/2006/relationships/tags" Target="../tags/tag7.xml" /><Relationship Id="rId2" Type="http://schemas.openxmlformats.org/officeDocument/2006/relationships/tags" Target="../tags/tag2.xml" /><Relationship Id="rId1" Type="http://schemas.openxmlformats.org/officeDocument/2006/relationships/tags" Target="../tags/tag1.xml" /><Relationship Id="rId6" Type="http://schemas.openxmlformats.org/officeDocument/2006/relationships/tags" Target="../tags/tag6.xml" /><Relationship Id="rId5" Type="http://schemas.openxmlformats.org/officeDocument/2006/relationships/tags" Target="../tags/tag5.xml" /><Relationship Id="rId4" Type="http://schemas.openxmlformats.org/officeDocument/2006/relationships/tags" Target="../tags/tag4.xml" /><Relationship Id="rId9" Type="http://schemas.openxmlformats.org/officeDocument/2006/relationships/image" Target="../media/image14.tiff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7">
            <a:extLst>
              <a:ext uri="{FF2B5EF4-FFF2-40B4-BE49-F238E27FC236}">
                <a16:creationId xmlns:a16="http://schemas.microsoft.com/office/drawing/2014/main" id="{D723ED60-F8EB-43FD-A66A-C616BC10114F}"/>
              </a:ext>
            </a:extLst>
          </p:cNvPr>
          <p:cNvSpPr txBox="1"/>
          <p:nvPr/>
        </p:nvSpPr>
        <p:spPr>
          <a:xfrm>
            <a:off x="767654" y="2745207"/>
            <a:ext cx="1055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5400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Economy at a Glance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2569" cy="1077447"/>
          </a:xfrm>
          <a:prstGeom prst="rect">
            <a:avLst/>
          </a:prstGeom>
        </p:spPr>
      </p:pic>
      <p:pic>
        <p:nvPicPr>
          <p:cNvPr id="8" name="رسم 24">
            <a:extLst>
              <a:ext uri="{FF2B5EF4-FFF2-40B4-BE49-F238E27FC236}">
                <a16:creationId xmlns:a16="http://schemas.microsoft.com/office/drawing/2014/main" id="{ADE8040D-62CF-4B78-A1EE-974F69C61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426586"/>
            <a:ext cx="7389860" cy="24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Chart 64"/>
          <p:cNvGraphicFramePr>
            <a:graphicFrameLocks/>
          </p:cNvGraphicFramePr>
          <p:nvPr/>
        </p:nvGraphicFramePr>
        <p:xfrm>
          <a:off x="252480" y="2047245"/>
          <a:ext cx="11642146" cy="153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7" y="3538706"/>
            <a:ext cx="395671" cy="3657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25" y="3567313"/>
            <a:ext cx="358759" cy="36576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5295" y="3565790"/>
            <a:ext cx="334422" cy="3657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0513" y="3538226"/>
            <a:ext cx="508257" cy="36576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2500" y="3565790"/>
            <a:ext cx="314305" cy="36576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5447" y="3559233"/>
            <a:ext cx="365760" cy="36576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6731" y="3542810"/>
            <a:ext cx="572269" cy="42920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7884" y="3563585"/>
            <a:ext cx="365760" cy="3595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2528" y="3574661"/>
            <a:ext cx="365760" cy="36503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545" y="3517149"/>
            <a:ext cx="640080" cy="480060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5775741" y="4143602"/>
            <a:ext cx="4816724" cy="386892"/>
          </a:xfrm>
          <a:prstGeom prst="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West Asian Region</a:t>
            </a:r>
          </a:p>
        </p:txBody>
      </p:sp>
      <p:graphicFrame>
        <p:nvGraphicFramePr>
          <p:cNvPr id="96" name="Chart 95"/>
          <p:cNvGraphicFramePr/>
          <p:nvPr/>
        </p:nvGraphicFramePr>
        <p:xfrm>
          <a:off x="5805238" y="4663279"/>
          <a:ext cx="4787228" cy="204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8" name="Rectangle 97"/>
          <p:cNvSpPr/>
          <p:nvPr/>
        </p:nvSpPr>
        <p:spPr>
          <a:xfrm>
            <a:off x="999021" y="4143602"/>
            <a:ext cx="4681726" cy="379194"/>
          </a:xfrm>
          <a:prstGeom prst="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Middle East and North Africa Region</a:t>
            </a:r>
          </a:p>
        </p:txBody>
      </p:sp>
      <p:graphicFrame>
        <p:nvGraphicFramePr>
          <p:cNvPr id="128" name="Chart 127"/>
          <p:cNvGraphicFramePr/>
          <p:nvPr/>
        </p:nvGraphicFramePr>
        <p:xfrm>
          <a:off x="999022" y="4655580"/>
          <a:ext cx="4697052" cy="204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29" name="Rectangle 128"/>
          <p:cNvSpPr/>
          <p:nvPr/>
        </p:nvSpPr>
        <p:spPr>
          <a:xfrm>
            <a:off x="532972" y="1155760"/>
            <a:ext cx="178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D8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UAE FDI Strategy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976" y="1660332"/>
            <a:ext cx="6751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Univers Next Arabic" panose="020B0503030202020203" pitchFamily="34" charset="-78"/>
              </a:rPr>
              <a:t>Top 10 Countries in the Flow of Foreign Direct Investment Globally 2019</a:t>
            </a:r>
          </a:p>
        </p:txBody>
      </p:sp>
    </p:spTree>
    <p:extLst>
      <p:ext uri="{BB962C8B-B14F-4D97-AF65-F5344CB8AC3E}">
        <p14:creationId xmlns:p14="http://schemas.microsoft.com/office/powerpoint/2010/main" val="89777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 Environment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32972" y="1899558"/>
            <a:ext cx="113701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The UAE’s investment environment is marked by stability, modern infrastructure, effective economic policy, and modern economic legislations.</a:t>
            </a: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UAE enjoys domestic political stability and healthy international relations with the world.</a:t>
            </a: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Strategic trade hub, offering access to regional markets.</a:t>
            </a: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Free transfer of profits, revenues and assets.</a:t>
            </a: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Efficient legal and courts systems.</a:t>
            </a: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Laws to protect foreign capital (Such as IPR , competition).</a:t>
            </a: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285750" marR="0" lvl="0" indent="-28575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Free Zones options are available. 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67" name="Slide Number Placeholder 1"/>
          <p:cNvSpPr txBox="1">
            <a:spLocks/>
          </p:cNvSpPr>
          <p:nvPr/>
        </p:nvSpPr>
        <p:spPr>
          <a:xfrm flipH="1">
            <a:off x="11903115" y="6870108"/>
            <a:ext cx="577770" cy="4032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Univers Next Arabic" panose="020B0503030202020203" pitchFamily="34" charset="-78"/>
                <a:ea typeface="+mn-ea"/>
                <a:cs typeface="Univers Next Arabic" panose="020B0503030202020203" pitchFamily="34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19BD-BB28-4F00-BA08-3CD2300E09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Univers Next Arabic" panose="020B0503030202020203" pitchFamily="34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Univers Next Arabic" panose="020B050303020202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649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 Environment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972" y="1922770"/>
            <a:ext cx="1127848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Ambitious legislative reforms to ensure efficiency, transparency, and investor confidence.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Low customs tariffs between 0 and 5 percent for almost all goods.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No income tax.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World class infrastructure.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Efficient Government (the “Smart Government” initiative).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Global aviation hub.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36"/>
              </a:buClr>
              <a:buSzTx/>
              <a:buFont typeface="Wingdings" panose="05000000000000000000" pitchFamily="2" charset="2"/>
              <a:buChar char="§"/>
              <a:tabLst>
                <a:tab pos="3600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Sophisticated lifestyle which made UAE the favorable destination for more than 200 nationalities.</a:t>
            </a:r>
          </a:p>
        </p:txBody>
      </p:sp>
    </p:spTree>
    <p:extLst>
      <p:ext uri="{BB962C8B-B14F-4D97-AF65-F5344CB8AC3E}">
        <p14:creationId xmlns:p14="http://schemas.microsoft.com/office/powerpoint/2010/main" val="229080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 Environment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9422" y="1702505"/>
            <a:ext cx="475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Univers Next Arabic" panose="020B0503030202020203" pitchFamily="34" charset="-78"/>
              </a:rPr>
              <a:t>Golden Visa 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 flipH="1">
            <a:off x="11467624" y="6577704"/>
            <a:ext cx="577770" cy="4032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Univers Next Arabic" panose="020B0503030202020203" pitchFamily="34" charset="-78"/>
                <a:ea typeface="+mn-ea"/>
                <a:cs typeface="Univers Next Arabic" panose="020B0503030202020203" pitchFamily="34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19BD-BB28-4F00-BA08-3CD2300E09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Univers Next Arabic" panose="020B0503030202020203" pitchFamily="34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Univers Next Arabic" panose="020B0503030202020203" pitchFamily="34" charset="-78"/>
            </a:endParaRPr>
          </a:p>
        </p:txBody>
      </p:sp>
      <p:pic>
        <p:nvPicPr>
          <p:cNvPr id="1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r="17299"/>
          <a:stretch>
            <a:fillRect/>
          </a:stretch>
        </p:blipFill>
        <p:spPr>
          <a:xfrm>
            <a:off x="8331862" y="4015409"/>
            <a:ext cx="3424648" cy="227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Freeform 9"/>
          <p:cNvSpPr>
            <a:spLocks noChangeAspect="1" noChangeArrowheads="1"/>
          </p:cNvSpPr>
          <p:nvPr/>
        </p:nvSpPr>
        <p:spPr bwMode="auto">
          <a:xfrm>
            <a:off x="454154" y="3175422"/>
            <a:ext cx="329295" cy="329383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2972" y="2362311"/>
            <a:ext cx="8472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2019, the UAE implemented a new system for long-term residence visas. The new system enables foreigners to live, work and study in the UAE without the need of a national sponsor and with 100 per cent ownership of their business on the UAE’s mainland. These visas will be issued for 5 or 10 years and will be renewed automatically.</a:t>
            </a:r>
          </a:p>
          <a:p>
            <a:pPr algn="just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following categories are entitled to apply for a 10-year residence visa in the UAE.</a:t>
            </a:r>
          </a:p>
          <a:p>
            <a:pPr algn="just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Investors in public investments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Persons with specialized talents</a:t>
            </a:r>
          </a:p>
          <a:p>
            <a:pPr algn="just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8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Environment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2972" y="1632983"/>
            <a:ext cx="344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defRPr>
            </a:lvl1pPr>
          </a:lstStyle>
          <a:p>
            <a:r>
              <a:rPr lang="en-US" dirty="0"/>
              <a:t>UAE Bilateral Agreements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358" y="2086370"/>
            <a:ext cx="4796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B98D36"/>
              </a:buClr>
              <a:buFont typeface="Wingdings" panose="05000000000000000000" pitchFamily="2" charset="2"/>
              <a:buChar char="§"/>
              <a:tabLst>
                <a:tab pos="360000" algn="l"/>
              </a:tabLst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UAE has signed bilateral preferential agreements with some Arab Countries (Syria, Jordan, Lebanon, Morocco and Iraq).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34667" y="4319797"/>
            <a:ext cx="3619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Agreements related to encouragement and protection of investment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92184" y="5652217"/>
            <a:ext cx="3175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Agreements on avoidance of double taxation with different countries.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650" y="5209386"/>
            <a:ext cx="2818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buClr>
                <a:srgbClr val="B98D36"/>
              </a:buClr>
              <a:buFont typeface="Wingdings" panose="05000000000000000000" pitchFamily="2" charset="2"/>
              <a:buChar char="§"/>
              <a:tabLst>
                <a:tab pos="360000" algn="l"/>
              </a:tabLst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At the end of 2019 UAE signed. </a:t>
            </a:r>
            <a:endParaRPr lang="ar-AE" sz="1600" dirty="0">
              <a:solidFill>
                <a:srgbClr val="656D78">
                  <a:lumMod val="50000"/>
                </a:srgbClr>
              </a:solidFill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3203" y="5373427"/>
            <a:ext cx="1920240" cy="0"/>
          </a:xfrm>
          <a:prstGeom prst="straightConnector1">
            <a:avLst/>
          </a:prstGeom>
          <a:noFill/>
          <a:ln w="19050" cap="flat" cmpd="sng" algn="ctr">
            <a:solidFill>
              <a:srgbClr val="DAC386"/>
            </a:solidFill>
            <a:prstDash val="solid"/>
            <a:miter lim="800000"/>
            <a:headEnd w="lg" len="lg"/>
            <a:tailEnd type="triangle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342408" y="4387425"/>
            <a:ext cx="1092666" cy="661523"/>
            <a:chOff x="2448795" y="2889786"/>
            <a:chExt cx="1172328" cy="709752"/>
          </a:xfrm>
        </p:grpSpPr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765589" y="2889786"/>
              <a:ext cx="531520" cy="709752"/>
            </a:xfrm>
            <a:custGeom>
              <a:avLst/>
              <a:gdLst>
                <a:gd name="T0" fmla="*/ 23 w 141"/>
                <a:gd name="T1" fmla="*/ 69 h 189"/>
                <a:gd name="T2" fmla="*/ 35 w 141"/>
                <a:gd name="T3" fmla="*/ 57 h 189"/>
                <a:gd name="T4" fmla="*/ 35 w 141"/>
                <a:gd name="T5" fmla="*/ 79 h 189"/>
                <a:gd name="T6" fmla="*/ 23 w 141"/>
                <a:gd name="T7" fmla="*/ 92 h 189"/>
                <a:gd name="T8" fmla="*/ 35 w 141"/>
                <a:gd name="T9" fmla="*/ 79 h 189"/>
                <a:gd name="T10" fmla="*/ 23 w 141"/>
                <a:gd name="T11" fmla="*/ 101 h 189"/>
                <a:gd name="T12" fmla="*/ 35 w 141"/>
                <a:gd name="T13" fmla="*/ 114 h 189"/>
                <a:gd name="T14" fmla="*/ 35 w 141"/>
                <a:gd name="T15" fmla="*/ 123 h 189"/>
                <a:gd name="T16" fmla="*/ 23 w 141"/>
                <a:gd name="T17" fmla="*/ 136 h 189"/>
                <a:gd name="T18" fmla="*/ 35 w 141"/>
                <a:gd name="T19" fmla="*/ 123 h 189"/>
                <a:gd name="T20" fmla="*/ 35 w 141"/>
                <a:gd name="T21" fmla="*/ 158 h 189"/>
                <a:gd name="T22" fmla="*/ 23 w 141"/>
                <a:gd name="T23" fmla="*/ 146 h 189"/>
                <a:gd name="T24" fmla="*/ 44 w 141"/>
                <a:gd name="T25" fmla="*/ 158 h 189"/>
                <a:gd name="T26" fmla="*/ 119 w 141"/>
                <a:gd name="T27" fmla="*/ 151 h 189"/>
                <a:gd name="T28" fmla="*/ 44 w 141"/>
                <a:gd name="T29" fmla="*/ 158 h 189"/>
                <a:gd name="T30" fmla="*/ 44 w 141"/>
                <a:gd name="T31" fmla="*/ 129 h 189"/>
                <a:gd name="T32" fmla="*/ 119 w 141"/>
                <a:gd name="T33" fmla="*/ 136 h 189"/>
                <a:gd name="T34" fmla="*/ 119 w 141"/>
                <a:gd name="T35" fmla="*/ 107 h 189"/>
                <a:gd name="T36" fmla="*/ 44 w 141"/>
                <a:gd name="T37" fmla="*/ 114 h 189"/>
                <a:gd name="T38" fmla="*/ 119 w 141"/>
                <a:gd name="T39" fmla="*/ 107 h 189"/>
                <a:gd name="T40" fmla="*/ 44 w 141"/>
                <a:gd name="T41" fmla="*/ 62 h 189"/>
                <a:gd name="T42" fmla="*/ 119 w 141"/>
                <a:gd name="T43" fmla="*/ 69 h 189"/>
                <a:gd name="T44" fmla="*/ 119 w 141"/>
                <a:gd name="T45" fmla="*/ 84 h 189"/>
                <a:gd name="T46" fmla="*/ 44 w 141"/>
                <a:gd name="T47" fmla="*/ 92 h 189"/>
                <a:gd name="T48" fmla="*/ 119 w 141"/>
                <a:gd name="T49" fmla="*/ 84 h 189"/>
                <a:gd name="T50" fmla="*/ 59 w 141"/>
                <a:gd name="T51" fmla="*/ 12 h 189"/>
                <a:gd name="T52" fmla="*/ 82 w 141"/>
                <a:gd name="T53" fmla="*/ 12 h 189"/>
                <a:gd name="T54" fmla="*/ 115 w 141"/>
                <a:gd name="T55" fmla="*/ 37 h 189"/>
                <a:gd name="T56" fmla="*/ 37 w 141"/>
                <a:gd name="T57" fmla="*/ 23 h 189"/>
                <a:gd name="T58" fmla="*/ 71 w 141"/>
                <a:gd name="T59" fmla="*/ 15 h 189"/>
                <a:gd name="T60" fmla="*/ 71 w 141"/>
                <a:gd name="T61" fmla="*/ 9 h 189"/>
                <a:gd name="T62" fmla="*/ 132 w 141"/>
                <a:gd name="T63" fmla="*/ 16 h 189"/>
                <a:gd name="T64" fmla="*/ 106 w 141"/>
                <a:gd name="T65" fmla="*/ 18 h 189"/>
                <a:gd name="T66" fmla="*/ 130 w 141"/>
                <a:gd name="T67" fmla="*/ 27 h 189"/>
                <a:gd name="T68" fmla="*/ 11 w 141"/>
                <a:gd name="T69" fmla="*/ 178 h 189"/>
                <a:gd name="T70" fmla="*/ 24 w 141"/>
                <a:gd name="T71" fmla="*/ 27 h 189"/>
                <a:gd name="T72" fmla="*/ 43 w 141"/>
                <a:gd name="T73" fmla="*/ 16 h 189"/>
                <a:gd name="T74" fmla="*/ 0 w 141"/>
                <a:gd name="T75" fmla="*/ 25 h 189"/>
                <a:gd name="T76" fmla="*/ 9 w 141"/>
                <a:gd name="T77" fmla="*/ 189 h 189"/>
                <a:gd name="T78" fmla="*/ 141 w 141"/>
                <a:gd name="T79" fmla="*/ 180 h 189"/>
                <a:gd name="T80" fmla="*/ 132 w 141"/>
                <a:gd name="T81" fmla="*/ 1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89">
                  <a:moveTo>
                    <a:pt x="35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5" y="57"/>
                    <a:pt x="35" y="57"/>
                    <a:pt x="35" y="57"/>
                  </a:cubicBezTo>
                  <a:lnTo>
                    <a:pt x="35" y="69"/>
                  </a:lnTo>
                  <a:close/>
                  <a:moveTo>
                    <a:pt x="35" y="79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92"/>
                    <a:pt x="35" y="92"/>
                    <a:pt x="35" y="92"/>
                  </a:cubicBezTo>
                  <a:lnTo>
                    <a:pt x="35" y="79"/>
                  </a:lnTo>
                  <a:close/>
                  <a:moveTo>
                    <a:pt x="35" y="101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35" y="114"/>
                    <a:pt x="35" y="114"/>
                    <a:pt x="35" y="114"/>
                  </a:cubicBezTo>
                  <a:lnTo>
                    <a:pt x="35" y="101"/>
                  </a:lnTo>
                  <a:close/>
                  <a:moveTo>
                    <a:pt x="35" y="123"/>
                  </a:moveTo>
                  <a:cubicBezTo>
                    <a:pt x="23" y="123"/>
                    <a:pt x="23" y="123"/>
                    <a:pt x="23" y="123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35" y="136"/>
                    <a:pt x="35" y="136"/>
                    <a:pt x="35" y="136"/>
                  </a:cubicBezTo>
                  <a:lnTo>
                    <a:pt x="35" y="123"/>
                  </a:lnTo>
                  <a:close/>
                  <a:moveTo>
                    <a:pt x="23" y="158"/>
                  </a:moveTo>
                  <a:cubicBezTo>
                    <a:pt x="35" y="158"/>
                    <a:pt x="35" y="158"/>
                    <a:pt x="35" y="15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3" y="146"/>
                    <a:pt x="23" y="146"/>
                    <a:pt x="23" y="146"/>
                  </a:cubicBezTo>
                  <a:lnTo>
                    <a:pt x="23" y="158"/>
                  </a:lnTo>
                  <a:close/>
                  <a:moveTo>
                    <a:pt x="44" y="158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44" y="151"/>
                    <a:pt x="44" y="151"/>
                    <a:pt x="44" y="151"/>
                  </a:cubicBezTo>
                  <a:lnTo>
                    <a:pt x="44" y="158"/>
                  </a:lnTo>
                  <a:close/>
                  <a:moveTo>
                    <a:pt x="119" y="129"/>
                  </a:moveTo>
                  <a:cubicBezTo>
                    <a:pt x="44" y="129"/>
                    <a:pt x="44" y="129"/>
                    <a:pt x="44" y="129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119" y="136"/>
                    <a:pt x="119" y="136"/>
                    <a:pt x="119" y="136"/>
                  </a:cubicBezTo>
                  <a:lnTo>
                    <a:pt x="119" y="129"/>
                  </a:lnTo>
                  <a:close/>
                  <a:moveTo>
                    <a:pt x="119" y="107"/>
                  </a:moveTo>
                  <a:cubicBezTo>
                    <a:pt x="44" y="107"/>
                    <a:pt x="44" y="107"/>
                    <a:pt x="44" y="10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119" y="114"/>
                    <a:pt x="119" y="114"/>
                    <a:pt x="119" y="114"/>
                  </a:cubicBezTo>
                  <a:lnTo>
                    <a:pt x="119" y="107"/>
                  </a:lnTo>
                  <a:close/>
                  <a:moveTo>
                    <a:pt x="119" y="62"/>
                  </a:moveTo>
                  <a:cubicBezTo>
                    <a:pt x="44" y="62"/>
                    <a:pt x="44" y="62"/>
                    <a:pt x="44" y="62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119" y="69"/>
                    <a:pt x="119" y="69"/>
                    <a:pt x="119" y="69"/>
                  </a:cubicBezTo>
                  <a:lnTo>
                    <a:pt x="119" y="62"/>
                  </a:lnTo>
                  <a:close/>
                  <a:moveTo>
                    <a:pt x="119" y="84"/>
                  </a:moveTo>
                  <a:cubicBezTo>
                    <a:pt x="44" y="84"/>
                    <a:pt x="44" y="84"/>
                    <a:pt x="44" y="84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119" y="92"/>
                    <a:pt x="119" y="92"/>
                    <a:pt x="119" y="92"/>
                  </a:cubicBezTo>
                  <a:lnTo>
                    <a:pt x="119" y="84"/>
                  </a:lnTo>
                  <a:close/>
                  <a:moveTo>
                    <a:pt x="37" y="23"/>
                  </a:moveTo>
                  <a:cubicBezTo>
                    <a:pt x="56" y="18"/>
                    <a:pt x="59" y="16"/>
                    <a:pt x="59" y="12"/>
                  </a:cubicBezTo>
                  <a:cubicBezTo>
                    <a:pt x="59" y="5"/>
                    <a:pt x="64" y="0"/>
                    <a:pt x="71" y="0"/>
                  </a:cubicBezTo>
                  <a:cubicBezTo>
                    <a:pt x="77" y="0"/>
                    <a:pt x="82" y="5"/>
                    <a:pt x="82" y="12"/>
                  </a:cubicBezTo>
                  <a:cubicBezTo>
                    <a:pt x="82" y="16"/>
                    <a:pt x="85" y="18"/>
                    <a:pt x="104" y="23"/>
                  </a:cubicBezTo>
                  <a:cubicBezTo>
                    <a:pt x="115" y="26"/>
                    <a:pt x="115" y="37"/>
                    <a:pt x="115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26"/>
                    <a:pt x="37" y="23"/>
                  </a:cubicBezTo>
                  <a:moveTo>
                    <a:pt x="68" y="12"/>
                  </a:moveTo>
                  <a:cubicBezTo>
                    <a:pt x="68" y="13"/>
                    <a:pt x="69" y="15"/>
                    <a:pt x="71" y="15"/>
                  </a:cubicBezTo>
                  <a:cubicBezTo>
                    <a:pt x="72" y="15"/>
                    <a:pt x="74" y="13"/>
                    <a:pt x="74" y="12"/>
                  </a:cubicBezTo>
                  <a:cubicBezTo>
                    <a:pt x="74" y="10"/>
                    <a:pt x="72" y="9"/>
                    <a:pt x="71" y="9"/>
                  </a:cubicBezTo>
                  <a:cubicBezTo>
                    <a:pt x="69" y="9"/>
                    <a:pt x="68" y="10"/>
                    <a:pt x="68" y="12"/>
                  </a:cubicBezTo>
                  <a:moveTo>
                    <a:pt x="132" y="16"/>
                  </a:move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3" y="17"/>
                    <a:pt x="106" y="18"/>
                  </a:cubicBezTo>
                  <a:cubicBezTo>
                    <a:pt x="112" y="20"/>
                    <a:pt x="115" y="23"/>
                    <a:pt x="118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3"/>
                    <a:pt x="30" y="20"/>
                    <a:pt x="36" y="18"/>
                  </a:cubicBezTo>
                  <a:cubicBezTo>
                    <a:pt x="38" y="17"/>
                    <a:pt x="41" y="17"/>
                    <a:pt x="4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20"/>
                    <a:pt x="0" y="2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5"/>
                    <a:pt x="4" y="189"/>
                    <a:pt x="9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7" y="189"/>
                    <a:pt x="141" y="185"/>
                    <a:pt x="141" y="180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0"/>
                    <a:pt x="137" y="16"/>
                    <a:pt x="132" y="16"/>
                  </a:cubicBezTo>
                </a:path>
              </a:pathLst>
            </a:custGeom>
            <a:solidFill>
              <a:srgbClr val="3E3C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 rot="18900000">
              <a:off x="3230639" y="3088751"/>
              <a:ext cx="390484" cy="380766"/>
            </a:xfrm>
            <a:custGeom>
              <a:avLst/>
              <a:gdLst>
                <a:gd name="T0" fmla="*/ 64 w 187"/>
                <a:gd name="T1" fmla="*/ 82 h 182"/>
                <a:gd name="T2" fmla="*/ 74 w 187"/>
                <a:gd name="T3" fmla="*/ 92 h 182"/>
                <a:gd name="T4" fmla="*/ 59 w 187"/>
                <a:gd name="T5" fmla="*/ 99 h 182"/>
                <a:gd name="T6" fmla="*/ 47 w 187"/>
                <a:gd name="T7" fmla="*/ 95 h 182"/>
                <a:gd name="T8" fmla="*/ 7 w 187"/>
                <a:gd name="T9" fmla="*/ 54 h 182"/>
                <a:gd name="T10" fmla="*/ 9 w 187"/>
                <a:gd name="T11" fmla="*/ 27 h 182"/>
                <a:gd name="T12" fmla="*/ 30 w 187"/>
                <a:gd name="T13" fmla="*/ 7 h 182"/>
                <a:gd name="T14" fmla="*/ 46 w 187"/>
                <a:gd name="T15" fmla="*/ 0 h 182"/>
                <a:gd name="T16" fmla="*/ 57 w 187"/>
                <a:gd name="T17" fmla="*/ 4 h 182"/>
                <a:gd name="T18" fmla="*/ 97 w 187"/>
                <a:gd name="T19" fmla="*/ 44 h 182"/>
                <a:gd name="T20" fmla="*/ 95 w 187"/>
                <a:gd name="T21" fmla="*/ 72 h 182"/>
                <a:gd name="T22" fmla="*/ 85 w 187"/>
                <a:gd name="T23" fmla="*/ 61 h 182"/>
                <a:gd name="T24" fmla="*/ 87 w 187"/>
                <a:gd name="T25" fmla="*/ 55 h 182"/>
                <a:gd name="T26" fmla="*/ 47 w 187"/>
                <a:gd name="T27" fmla="*/ 14 h 182"/>
                <a:gd name="T28" fmla="*/ 46 w 187"/>
                <a:gd name="T29" fmla="*/ 14 h 182"/>
                <a:gd name="T30" fmla="*/ 40 w 187"/>
                <a:gd name="T31" fmla="*/ 17 h 182"/>
                <a:gd name="T32" fmla="*/ 20 w 187"/>
                <a:gd name="T33" fmla="*/ 37 h 182"/>
                <a:gd name="T34" fmla="*/ 17 w 187"/>
                <a:gd name="T35" fmla="*/ 44 h 182"/>
                <a:gd name="T36" fmla="*/ 58 w 187"/>
                <a:gd name="T37" fmla="*/ 84 h 182"/>
                <a:gd name="T38" fmla="*/ 64 w 187"/>
                <a:gd name="T39" fmla="*/ 82 h 182"/>
                <a:gd name="T40" fmla="*/ 180 w 187"/>
                <a:gd name="T41" fmla="*/ 127 h 182"/>
                <a:gd name="T42" fmla="*/ 140 w 187"/>
                <a:gd name="T43" fmla="*/ 87 h 182"/>
                <a:gd name="T44" fmla="*/ 128 w 187"/>
                <a:gd name="T45" fmla="*/ 82 h 182"/>
                <a:gd name="T46" fmla="*/ 113 w 187"/>
                <a:gd name="T47" fmla="*/ 89 h 182"/>
                <a:gd name="T48" fmla="*/ 123 w 187"/>
                <a:gd name="T49" fmla="*/ 100 h 182"/>
                <a:gd name="T50" fmla="*/ 128 w 187"/>
                <a:gd name="T51" fmla="*/ 97 h 182"/>
                <a:gd name="T52" fmla="*/ 129 w 187"/>
                <a:gd name="T53" fmla="*/ 97 h 182"/>
                <a:gd name="T54" fmla="*/ 170 w 187"/>
                <a:gd name="T55" fmla="*/ 138 h 182"/>
                <a:gd name="T56" fmla="*/ 167 w 187"/>
                <a:gd name="T57" fmla="*/ 144 h 182"/>
                <a:gd name="T58" fmla="*/ 147 w 187"/>
                <a:gd name="T59" fmla="*/ 165 h 182"/>
                <a:gd name="T60" fmla="*/ 140 w 187"/>
                <a:gd name="T61" fmla="*/ 167 h 182"/>
                <a:gd name="T62" fmla="*/ 100 w 187"/>
                <a:gd name="T63" fmla="*/ 127 h 182"/>
                <a:gd name="T64" fmla="*/ 102 w 187"/>
                <a:gd name="T65" fmla="*/ 120 h 182"/>
                <a:gd name="T66" fmla="*/ 92 w 187"/>
                <a:gd name="T67" fmla="*/ 110 h 182"/>
                <a:gd name="T68" fmla="*/ 90 w 187"/>
                <a:gd name="T69" fmla="*/ 137 h 182"/>
                <a:gd name="T70" fmla="*/ 130 w 187"/>
                <a:gd name="T71" fmla="*/ 177 h 182"/>
                <a:gd name="T72" fmla="*/ 141 w 187"/>
                <a:gd name="T73" fmla="*/ 182 h 182"/>
                <a:gd name="T74" fmla="*/ 141 w 187"/>
                <a:gd name="T75" fmla="*/ 182 h 182"/>
                <a:gd name="T76" fmla="*/ 157 w 187"/>
                <a:gd name="T77" fmla="*/ 175 h 182"/>
                <a:gd name="T78" fmla="*/ 178 w 187"/>
                <a:gd name="T79" fmla="*/ 155 h 182"/>
                <a:gd name="T80" fmla="*/ 180 w 187"/>
                <a:gd name="T81" fmla="*/ 127 h 182"/>
                <a:gd name="T82" fmla="*/ 60 w 187"/>
                <a:gd name="T83" fmla="*/ 57 h 182"/>
                <a:gd name="T84" fmla="*/ 60 w 187"/>
                <a:gd name="T85" fmla="*/ 70 h 182"/>
                <a:gd name="T86" fmla="*/ 114 w 187"/>
                <a:gd name="T87" fmla="*/ 124 h 182"/>
                <a:gd name="T88" fmla="*/ 121 w 187"/>
                <a:gd name="T89" fmla="*/ 127 h 182"/>
                <a:gd name="T90" fmla="*/ 127 w 187"/>
                <a:gd name="T91" fmla="*/ 124 h 182"/>
                <a:gd name="T92" fmla="*/ 127 w 187"/>
                <a:gd name="T93" fmla="*/ 112 h 182"/>
                <a:gd name="T94" fmla="*/ 73 w 187"/>
                <a:gd name="T95" fmla="*/ 57 h 182"/>
                <a:gd name="T96" fmla="*/ 60 w 187"/>
                <a:gd name="T97" fmla="*/ 5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82">
                  <a:moveTo>
                    <a:pt x="64" y="8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0" y="97"/>
                    <a:pt x="64" y="99"/>
                    <a:pt x="59" y="99"/>
                  </a:cubicBezTo>
                  <a:cubicBezTo>
                    <a:pt x="54" y="99"/>
                    <a:pt x="50" y="98"/>
                    <a:pt x="47" y="9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47"/>
                    <a:pt x="1" y="35"/>
                    <a:pt x="9" y="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2"/>
                    <a:pt x="40" y="0"/>
                    <a:pt x="46" y="0"/>
                  </a:cubicBezTo>
                  <a:cubicBezTo>
                    <a:pt x="50" y="0"/>
                    <a:pt x="54" y="1"/>
                    <a:pt x="57" y="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104" y="51"/>
                    <a:pt x="103" y="63"/>
                    <a:pt x="95" y="7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7" y="58"/>
                    <a:pt x="87" y="55"/>
                    <a:pt x="87" y="5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4" y="14"/>
                    <a:pt x="42" y="15"/>
                    <a:pt x="40" y="1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40"/>
                    <a:pt x="17" y="43"/>
                    <a:pt x="17" y="4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5"/>
                    <a:pt x="61" y="85"/>
                    <a:pt x="64" y="82"/>
                  </a:cubicBezTo>
                  <a:close/>
                  <a:moveTo>
                    <a:pt x="180" y="127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137" y="84"/>
                    <a:pt x="133" y="82"/>
                    <a:pt x="128" y="82"/>
                  </a:cubicBezTo>
                  <a:cubicBezTo>
                    <a:pt x="123" y="82"/>
                    <a:pt x="117" y="85"/>
                    <a:pt x="113" y="89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5" y="98"/>
                    <a:pt x="127" y="97"/>
                    <a:pt x="128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41"/>
                    <a:pt x="167" y="144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4" y="167"/>
                    <a:pt x="141" y="167"/>
                    <a:pt x="140" y="16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6"/>
                    <a:pt x="100" y="123"/>
                    <a:pt x="102" y="12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84" y="118"/>
                    <a:pt x="83" y="130"/>
                    <a:pt x="90" y="137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33" y="180"/>
                    <a:pt x="137" y="182"/>
                    <a:pt x="141" y="182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7" y="182"/>
                    <a:pt x="153" y="179"/>
                    <a:pt x="157" y="17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86" y="146"/>
                    <a:pt x="187" y="134"/>
                    <a:pt x="180" y="127"/>
                  </a:cubicBezTo>
                  <a:close/>
                  <a:moveTo>
                    <a:pt x="60" y="57"/>
                  </a:moveTo>
                  <a:cubicBezTo>
                    <a:pt x="56" y="61"/>
                    <a:pt x="56" y="66"/>
                    <a:pt x="60" y="7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6" y="126"/>
                    <a:pt x="118" y="127"/>
                    <a:pt x="121" y="127"/>
                  </a:cubicBezTo>
                  <a:cubicBezTo>
                    <a:pt x="123" y="127"/>
                    <a:pt x="125" y="126"/>
                    <a:pt x="127" y="124"/>
                  </a:cubicBezTo>
                  <a:cubicBezTo>
                    <a:pt x="131" y="121"/>
                    <a:pt x="131" y="115"/>
                    <a:pt x="127" y="112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9" y="53"/>
                    <a:pt x="63" y="53"/>
                    <a:pt x="60" y="57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 rot="18900000">
              <a:off x="2448795" y="3088751"/>
              <a:ext cx="390484" cy="380766"/>
            </a:xfrm>
            <a:custGeom>
              <a:avLst/>
              <a:gdLst>
                <a:gd name="T0" fmla="*/ 64 w 187"/>
                <a:gd name="T1" fmla="*/ 82 h 182"/>
                <a:gd name="T2" fmla="*/ 74 w 187"/>
                <a:gd name="T3" fmla="*/ 92 h 182"/>
                <a:gd name="T4" fmla="*/ 59 w 187"/>
                <a:gd name="T5" fmla="*/ 99 h 182"/>
                <a:gd name="T6" fmla="*/ 47 w 187"/>
                <a:gd name="T7" fmla="*/ 95 h 182"/>
                <a:gd name="T8" fmla="*/ 7 w 187"/>
                <a:gd name="T9" fmla="*/ 54 h 182"/>
                <a:gd name="T10" fmla="*/ 9 w 187"/>
                <a:gd name="T11" fmla="*/ 27 h 182"/>
                <a:gd name="T12" fmla="*/ 30 w 187"/>
                <a:gd name="T13" fmla="*/ 7 h 182"/>
                <a:gd name="T14" fmla="*/ 46 w 187"/>
                <a:gd name="T15" fmla="*/ 0 h 182"/>
                <a:gd name="T16" fmla="*/ 57 w 187"/>
                <a:gd name="T17" fmla="*/ 4 h 182"/>
                <a:gd name="T18" fmla="*/ 97 w 187"/>
                <a:gd name="T19" fmla="*/ 44 h 182"/>
                <a:gd name="T20" fmla="*/ 95 w 187"/>
                <a:gd name="T21" fmla="*/ 72 h 182"/>
                <a:gd name="T22" fmla="*/ 85 w 187"/>
                <a:gd name="T23" fmla="*/ 61 h 182"/>
                <a:gd name="T24" fmla="*/ 87 w 187"/>
                <a:gd name="T25" fmla="*/ 55 h 182"/>
                <a:gd name="T26" fmla="*/ 47 w 187"/>
                <a:gd name="T27" fmla="*/ 14 h 182"/>
                <a:gd name="T28" fmla="*/ 46 w 187"/>
                <a:gd name="T29" fmla="*/ 14 h 182"/>
                <a:gd name="T30" fmla="*/ 40 w 187"/>
                <a:gd name="T31" fmla="*/ 17 h 182"/>
                <a:gd name="T32" fmla="*/ 20 w 187"/>
                <a:gd name="T33" fmla="*/ 37 h 182"/>
                <a:gd name="T34" fmla="*/ 17 w 187"/>
                <a:gd name="T35" fmla="*/ 44 h 182"/>
                <a:gd name="T36" fmla="*/ 58 w 187"/>
                <a:gd name="T37" fmla="*/ 84 h 182"/>
                <a:gd name="T38" fmla="*/ 64 w 187"/>
                <a:gd name="T39" fmla="*/ 82 h 182"/>
                <a:gd name="T40" fmla="*/ 180 w 187"/>
                <a:gd name="T41" fmla="*/ 127 h 182"/>
                <a:gd name="T42" fmla="*/ 140 w 187"/>
                <a:gd name="T43" fmla="*/ 87 h 182"/>
                <a:gd name="T44" fmla="*/ 128 w 187"/>
                <a:gd name="T45" fmla="*/ 82 h 182"/>
                <a:gd name="T46" fmla="*/ 113 w 187"/>
                <a:gd name="T47" fmla="*/ 89 h 182"/>
                <a:gd name="T48" fmla="*/ 123 w 187"/>
                <a:gd name="T49" fmla="*/ 100 h 182"/>
                <a:gd name="T50" fmla="*/ 128 w 187"/>
                <a:gd name="T51" fmla="*/ 97 h 182"/>
                <a:gd name="T52" fmla="*/ 129 w 187"/>
                <a:gd name="T53" fmla="*/ 97 h 182"/>
                <a:gd name="T54" fmla="*/ 170 w 187"/>
                <a:gd name="T55" fmla="*/ 138 h 182"/>
                <a:gd name="T56" fmla="*/ 167 w 187"/>
                <a:gd name="T57" fmla="*/ 144 h 182"/>
                <a:gd name="T58" fmla="*/ 147 w 187"/>
                <a:gd name="T59" fmla="*/ 165 h 182"/>
                <a:gd name="T60" fmla="*/ 140 w 187"/>
                <a:gd name="T61" fmla="*/ 167 h 182"/>
                <a:gd name="T62" fmla="*/ 100 w 187"/>
                <a:gd name="T63" fmla="*/ 127 h 182"/>
                <a:gd name="T64" fmla="*/ 102 w 187"/>
                <a:gd name="T65" fmla="*/ 120 h 182"/>
                <a:gd name="T66" fmla="*/ 92 w 187"/>
                <a:gd name="T67" fmla="*/ 110 h 182"/>
                <a:gd name="T68" fmla="*/ 90 w 187"/>
                <a:gd name="T69" fmla="*/ 137 h 182"/>
                <a:gd name="T70" fmla="*/ 130 w 187"/>
                <a:gd name="T71" fmla="*/ 177 h 182"/>
                <a:gd name="T72" fmla="*/ 141 w 187"/>
                <a:gd name="T73" fmla="*/ 182 h 182"/>
                <a:gd name="T74" fmla="*/ 141 w 187"/>
                <a:gd name="T75" fmla="*/ 182 h 182"/>
                <a:gd name="T76" fmla="*/ 157 w 187"/>
                <a:gd name="T77" fmla="*/ 175 h 182"/>
                <a:gd name="T78" fmla="*/ 178 w 187"/>
                <a:gd name="T79" fmla="*/ 155 h 182"/>
                <a:gd name="T80" fmla="*/ 180 w 187"/>
                <a:gd name="T81" fmla="*/ 127 h 182"/>
                <a:gd name="T82" fmla="*/ 60 w 187"/>
                <a:gd name="T83" fmla="*/ 57 h 182"/>
                <a:gd name="T84" fmla="*/ 60 w 187"/>
                <a:gd name="T85" fmla="*/ 70 h 182"/>
                <a:gd name="T86" fmla="*/ 114 w 187"/>
                <a:gd name="T87" fmla="*/ 124 h 182"/>
                <a:gd name="T88" fmla="*/ 121 w 187"/>
                <a:gd name="T89" fmla="*/ 127 h 182"/>
                <a:gd name="T90" fmla="*/ 127 w 187"/>
                <a:gd name="T91" fmla="*/ 124 h 182"/>
                <a:gd name="T92" fmla="*/ 127 w 187"/>
                <a:gd name="T93" fmla="*/ 112 h 182"/>
                <a:gd name="T94" fmla="*/ 73 w 187"/>
                <a:gd name="T95" fmla="*/ 57 h 182"/>
                <a:gd name="T96" fmla="*/ 60 w 187"/>
                <a:gd name="T97" fmla="*/ 5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82">
                  <a:moveTo>
                    <a:pt x="64" y="8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0" y="97"/>
                    <a:pt x="64" y="99"/>
                    <a:pt x="59" y="99"/>
                  </a:cubicBezTo>
                  <a:cubicBezTo>
                    <a:pt x="54" y="99"/>
                    <a:pt x="50" y="98"/>
                    <a:pt x="47" y="9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47"/>
                    <a:pt x="1" y="35"/>
                    <a:pt x="9" y="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2"/>
                    <a:pt x="40" y="0"/>
                    <a:pt x="46" y="0"/>
                  </a:cubicBezTo>
                  <a:cubicBezTo>
                    <a:pt x="50" y="0"/>
                    <a:pt x="54" y="1"/>
                    <a:pt x="57" y="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104" y="51"/>
                    <a:pt x="103" y="63"/>
                    <a:pt x="95" y="7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7" y="58"/>
                    <a:pt x="87" y="55"/>
                    <a:pt x="87" y="5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4" y="14"/>
                    <a:pt x="42" y="15"/>
                    <a:pt x="40" y="1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40"/>
                    <a:pt x="17" y="43"/>
                    <a:pt x="17" y="4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5"/>
                    <a:pt x="61" y="85"/>
                    <a:pt x="64" y="82"/>
                  </a:cubicBezTo>
                  <a:close/>
                  <a:moveTo>
                    <a:pt x="180" y="127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137" y="84"/>
                    <a:pt x="133" y="82"/>
                    <a:pt x="128" y="82"/>
                  </a:cubicBezTo>
                  <a:cubicBezTo>
                    <a:pt x="123" y="82"/>
                    <a:pt x="117" y="85"/>
                    <a:pt x="113" y="89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5" y="98"/>
                    <a:pt x="127" y="97"/>
                    <a:pt x="128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41"/>
                    <a:pt x="167" y="144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4" y="167"/>
                    <a:pt x="141" y="167"/>
                    <a:pt x="140" y="16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6"/>
                    <a:pt x="100" y="123"/>
                    <a:pt x="102" y="12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84" y="118"/>
                    <a:pt x="83" y="130"/>
                    <a:pt x="90" y="137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33" y="180"/>
                    <a:pt x="137" y="182"/>
                    <a:pt x="141" y="182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7" y="182"/>
                    <a:pt x="153" y="179"/>
                    <a:pt x="157" y="17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86" y="146"/>
                    <a:pt x="187" y="134"/>
                    <a:pt x="180" y="127"/>
                  </a:cubicBezTo>
                  <a:close/>
                  <a:moveTo>
                    <a:pt x="60" y="57"/>
                  </a:moveTo>
                  <a:cubicBezTo>
                    <a:pt x="56" y="61"/>
                    <a:pt x="56" y="66"/>
                    <a:pt x="60" y="7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6" y="126"/>
                    <a:pt x="118" y="127"/>
                    <a:pt x="121" y="127"/>
                  </a:cubicBezTo>
                  <a:cubicBezTo>
                    <a:pt x="123" y="127"/>
                    <a:pt x="125" y="126"/>
                    <a:pt x="127" y="124"/>
                  </a:cubicBezTo>
                  <a:cubicBezTo>
                    <a:pt x="131" y="121"/>
                    <a:pt x="131" y="115"/>
                    <a:pt x="127" y="112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9" y="53"/>
                    <a:pt x="63" y="53"/>
                    <a:pt x="60" y="57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470574" y="4356052"/>
            <a:ext cx="915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B98D36"/>
              </a:buClr>
              <a:tabLst>
                <a:tab pos="360000" algn="l"/>
              </a:tabLst>
            </a:pPr>
            <a:r>
              <a:rPr lang="en-US" sz="4400" dirty="0">
                <a:solidFill>
                  <a:srgbClr val="9E7904"/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78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06926" y="5728233"/>
            <a:ext cx="1242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B98D36"/>
              </a:buClr>
              <a:tabLst>
                <a:tab pos="360000" algn="l"/>
              </a:tabLst>
            </a:pPr>
            <a:r>
              <a:rPr lang="en-US" sz="4400" dirty="0">
                <a:solidFill>
                  <a:srgbClr val="9E7904"/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115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527618" y="4882854"/>
            <a:ext cx="3291840" cy="0"/>
          </a:xfrm>
          <a:prstGeom prst="line">
            <a:avLst/>
          </a:prstGeom>
          <a:noFill/>
          <a:ln w="9525" cap="flat" cmpd="sng" algn="ctr">
            <a:solidFill>
              <a:srgbClr val="3E3C4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10122881" y="4213723"/>
            <a:ext cx="903287" cy="900113"/>
            <a:chOff x="967184" y="3612998"/>
            <a:chExt cx="903287" cy="900113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198959" y="4146398"/>
              <a:ext cx="671512" cy="271463"/>
            </a:xfrm>
            <a:custGeom>
              <a:avLst/>
              <a:gdLst>
                <a:gd name="T0" fmla="*/ 544 w 544"/>
                <a:gd name="T1" fmla="*/ 80 h 220"/>
                <a:gd name="T2" fmla="*/ 521 w 544"/>
                <a:gd name="T3" fmla="*/ 105 h 220"/>
                <a:gd name="T4" fmla="*/ 414 w 544"/>
                <a:gd name="T5" fmla="*/ 170 h 220"/>
                <a:gd name="T6" fmla="*/ 291 w 544"/>
                <a:gd name="T7" fmla="*/ 216 h 220"/>
                <a:gd name="T8" fmla="*/ 251 w 544"/>
                <a:gd name="T9" fmla="*/ 214 h 220"/>
                <a:gd name="T10" fmla="*/ 178 w 544"/>
                <a:gd name="T11" fmla="*/ 201 h 220"/>
                <a:gd name="T12" fmla="*/ 99 w 544"/>
                <a:gd name="T13" fmla="*/ 168 h 220"/>
                <a:gd name="T14" fmla="*/ 50 w 544"/>
                <a:gd name="T15" fmla="*/ 163 h 220"/>
                <a:gd name="T16" fmla="*/ 8 w 544"/>
                <a:gd name="T17" fmla="*/ 176 h 220"/>
                <a:gd name="T18" fmla="*/ 0 w 544"/>
                <a:gd name="T19" fmla="*/ 178 h 220"/>
                <a:gd name="T20" fmla="*/ 0 w 544"/>
                <a:gd name="T21" fmla="*/ 93 h 220"/>
                <a:gd name="T22" fmla="*/ 1 w 544"/>
                <a:gd name="T23" fmla="*/ 43 h 220"/>
                <a:gd name="T24" fmla="*/ 3 w 544"/>
                <a:gd name="T25" fmla="*/ 37 h 220"/>
                <a:gd name="T26" fmla="*/ 114 w 544"/>
                <a:gd name="T27" fmla="*/ 1 h 220"/>
                <a:gd name="T28" fmla="*/ 205 w 544"/>
                <a:gd name="T29" fmla="*/ 32 h 220"/>
                <a:gd name="T30" fmla="*/ 230 w 544"/>
                <a:gd name="T31" fmla="*/ 52 h 220"/>
                <a:gd name="T32" fmla="*/ 295 w 544"/>
                <a:gd name="T33" fmla="*/ 81 h 220"/>
                <a:gd name="T34" fmla="*/ 335 w 544"/>
                <a:gd name="T35" fmla="*/ 90 h 220"/>
                <a:gd name="T36" fmla="*/ 353 w 544"/>
                <a:gd name="T37" fmla="*/ 112 h 220"/>
                <a:gd name="T38" fmla="*/ 341 w 544"/>
                <a:gd name="T39" fmla="*/ 128 h 220"/>
                <a:gd name="T40" fmla="*/ 259 w 544"/>
                <a:gd name="T41" fmla="*/ 129 h 220"/>
                <a:gd name="T42" fmla="*/ 184 w 544"/>
                <a:gd name="T43" fmla="*/ 105 h 220"/>
                <a:gd name="T44" fmla="*/ 154 w 544"/>
                <a:gd name="T45" fmla="*/ 87 h 220"/>
                <a:gd name="T46" fmla="*/ 195 w 544"/>
                <a:gd name="T47" fmla="*/ 135 h 220"/>
                <a:gd name="T48" fmla="*/ 266 w 544"/>
                <a:gd name="T49" fmla="*/ 151 h 220"/>
                <a:gd name="T50" fmla="*/ 342 w 544"/>
                <a:gd name="T51" fmla="*/ 150 h 220"/>
                <a:gd name="T52" fmla="*/ 373 w 544"/>
                <a:gd name="T53" fmla="*/ 124 h 220"/>
                <a:gd name="T54" fmla="*/ 362 w 544"/>
                <a:gd name="T55" fmla="*/ 84 h 220"/>
                <a:gd name="T56" fmla="*/ 350 w 544"/>
                <a:gd name="T57" fmla="*/ 76 h 220"/>
                <a:gd name="T58" fmla="*/ 337 w 544"/>
                <a:gd name="T59" fmla="*/ 70 h 220"/>
                <a:gd name="T60" fmla="*/ 397 w 544"/>
                <a:gd name="T61" fmla="*/ 40 h 220"/>
                <a:gd name="T62" fmla="*/ 418 w 544"/>
                <a:gd name="T63" fmla="*/ 37 h 220"/>
                <a:gd name="T64" fmla="*/ 436 w 544"/>
                <a:gd name="T65" fmla="*/ 51 h 220"/>
                <a:gd name="T66" fmla="*/ 458 w 544"/>
                <a:gd name="T67" fmla="*/ 45 h 220"/>
                <a:gd name="T68" fmla="*/ 474 w 544"/>
                <a:gd name="T69" fmla="*/ 47 h 220"/>
                <a:gd name="T70" fmla="*/ 485 w 544"/>
                <a:gd name="T71" fmla="*/ 60 h 220"/>
                <a:gd name="T72" fmla="*/ 502 w 544"/>
                <a:gd name="T73" fmla="*/ 53 h 220"/>
                <a:gd name="T74" fmla="*/ 528 w 544"/>
                <a:gd name="T75" fmla="*/ 52 h 220"/>
                <a:gd name="T76" fmla="*/ 544 w 544"/>
                <a:gd name="T77" fmla="*/ 68 h 220"/>
                <a:gd name="T78" fmla="*/ 544 w 544"/>
                <a:gd name="T79" fmla="*/ 8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4" h="220">
                  <a:moveTo>
                    <a:pt x="544" y="80"/>
                  </a:moveTo>
                  <a:cubicBezTo>
                    <a:pt x="540" y="91"/>
                    <a:pt x="531" y="99"/>
                    <a:pt x="521" y="105"/>
                  </a:cubicBezTo>
                  <a:cubicBezTo>
                    <a:pt x="485" y="127"/>
                    <a:pt x="450" y="150"/>
                    <a:pt x="414" y="170"/>
                  </a:cubicBezTo>
                  <a:cubicBezTo>
                    <a:pt x="375" y="191"/>
                    <a:pt x="333" y="204"/>
                    <a:pt x="291" y="216"/>
                  </a:cubicBezTo>
                  <a:cubicBezTo>
                    <a:pt x="278" y="220"/>
                    <a:pt x="265" y="216"/>
                    <a:pt x="251" y="214"/>
                  </a:cubicBezTo>
                  <a:cubicBezTo>
                    <a:pt x="227" y="210"/>
                    <a:pt x="202" y="207"/>
                    <a:pt x="178" y="201"/>
                  </a:cubicBezTo>
                  <a:cubicBezTo>
                    <a:pt x="150" y="195"/>
                    <a:pt x="124" y="182"/>
                    <a:pt x="99" y="168"/>
                  </a:cubicBezTo>
                  <a:cubicBezTo>
                    <a:pt x="83" y="159"/>
                    <a:pt x="67" y="157"/>
                    <a:pt x="50" y="163"/>
                  </a:cubicBezTo>
                  <a:cubicBezTo>
                    <a:pt x="36" y="168"/>
                    <a:pt x="22" y="172"/>
                    <a:pt x="8" y="176"/>
                  </a:cubicBezTo>
                  <a:cubicBezTo>
                    <a:pt x="6" y="177"/>
                    <a:pt x="4" y="177"/>
                    <a:pt x="0" y="178"/>
                  </a:cubicBezTo>
                  <a:cubicBezTo>
                    <a:pt x="0" y="149"/>
                    <a:pt x="0" y="121"/>
                    <a:pt x="0" y="93"/>
                  </a:cubicBezTo>
                  <a:cubicBezTo>
                    <a:pt x="0" y="76"/>
                    <a:pt x="0" y="60"/>
                    <a:pt x="1" y="43"/>
                  </a:cubicBezTo>
                  <a:cubicBezTo>
                    <a:pt x="1" y="41"/>
                    <a:pt x="2" y="38"/>
                    <a:pt x="3" y="37"/>
                  </a:cubicBezTo>
                  <a:cubicBezTo>
                    <a:pt x="38" y="17"/>
                    <a:pt x="74" y="2"/>
                    <a:pt x="114" y="1"/>
                  </a:cubicBezTo>
                  <a:cubicBezTo>
                    <a:pt x="148" y="0"/>
                    <a:pt x="178" y="13"/>
                    <a:pt x="205" y="32"/>
                  </a:cubicBezTo>
                  <a:cubicBezTo>
                    <a:pt x="214" y="38"/>
                    <a:pt x="223" y="44"/>
                    <a:pt x="230" y="52"/>
                  </a:cubicBezTo>
                  <a:cubicBezTo>
                    <a:pt x="248" y="70"/>
                    <a:pt x="271" y="77"/>
                    <a:pt x="295" y="81"/>
                  </a:cubicBezTo>
                  <a:cubicBezTo>
                    <a:pt x="309" y="83"/>
                    <a:pt x="322" y="86"/>
                    <a:pt x="335" y="90"/>
                  </a:cubicBezTo>
                  <a:cubicBezTo>
                    <a:pt x="346" y="93"/>
                    <a:pt x="352" y="100"/>
                    <a:pt x="353" y="112"/>
                  </a:cubicBezTo>
                  <a:cubicBezTo>
                    <a:pt x="353" y="120"/>
                    <a:pt x="348" y="128"/>
                    <a:pt x="341" y="128"/>
                  </a:cubicBezTo>
                  <a:cubicBezTo>
                    <a:pt x="313" y="129"/>
                    <a:pt x="286" y="129"/>
                    <a:pt x="259" y="129"/>
                  </a:cubicBezTo>
                  <a:cubicBezTo>
                    <a:pt x="232" y="128"/>
                    <a:pt x="208" y="118"/>
                    <a:pt x="184" y="105"/>
                  </a:cubicBezTo>
                  <a:cubicBezTo>
                    <a:pt x="175" y="99"/>
                    <a:pt x="165" y="94"/>
                    <a:pt x="154" y="87"/>
                  </a:cubicBezTo>
                  <a:cubicBezTo>
                    <a:pt x="163" y="109"/>
                    <a:pt x="175" y="126"/>
                    <a:pt x="195" y="135"/>
                  </a:cubicBezTo>
                  <a:cubicBezTo>
                    <a:pt x="218" y="146"/>
                    <a:pt x="242" y="151"/>
                    <a:pt x="266" y="151"/>
                  </a:cubicBezTo>
                  <a:cubicBezTo>
                    <a:pt x="291" y="151"/>
                    <a:pt x="317" y="150"/>
                    <a:pt x="342" y="150"/>
                  </a:cubicBezTo>
                  <a:cubicBezTo>
                    <a:pt x="357" y="149"/>
                    <a:pt x="368" y="139"/>
                    <a:pt x="373" y="124"/>
                  </a:cubicBezTo>
                  <a:cubicBezTo>
                    <a:pt x="378" y="108"/>
                    <a:pt x="375" y="94"/>
                    <a:pt x="362" y="84"/>
                  </a:cubicBezTo>
                  <a:cubicBezTo>
                    <a:pt x="359" y="81"/>
                    <a:pt x="355" y="78"/>
                    <a:pt x="350" y="76"/>
                  </a:cubicBezTo>
                  <a:cubicBezTo>
                    <a:pt x="346" y="74"/>
                    <a:pt x="342" y="72"/>
                    <a:pt x="337" y="70"/>
                  </a:cubicBezTo>
                  <a:cubicBezTo>
                    <a:pt x="358" y="60"/>
                    <a:pt x="377" y="49"/>
                    <a:pt x="397" y="40"/>
                  </a:cubicBezTo>
                  <a:cubicBezTo>
                    <a:pt x="403" y="37"/>
                    <a:pt x="411" y="37"/>
                    <a:pt x="418" y="37"/>
                  </a:cubicBezTo>
                  <a:cubicBezTo>
                    <a:pt x="428" y="37"/>
                    <a:pt x="433" y="41"/>
                    <a:pt x="436" y="51"/>
                  </a:cubicBezTo>
                  <a:cubicBezTo>
                    <a:pt x="443" y="49"/>
                    <a:pt x="450" y="46"/>
                    <a:pt x="458" y="45"/>
                  </a:cubicBezTo>
                  <a:cubicBezTo>
                    <a:pt x="463" y="44"/>
                    <a:pt x="469" y="45"/>
                    <a:pt x="474" y="47"/>
                  </a:cubicBezTo>
                  <a:cubicBezTo>
                    <a:pt x="478" y="50"/>
                    <a:pt x="480" y="55"/>
                    <a:pt x="485" y="60"/>
                  </a:cubicBezTo>
                  <a:cubicBezTo>
                    <a:pt x="489" y="58"/>
                    <a:pt x="495" y="55"/>
                    <a:pt x="502" y="53"/>
                  </a:cubicBezTo>
                  <a:cubicBezTo>
                    <a:pt x="510" y="50"/>
                    <a:pt x="519" y="48"/>
                    <a:pt x="528" y="52"/>
                  </a:cubicBezTo>
                  <a:cubicBezTo>
                    <a:pt x="536" y="55"/>
                    <a:pt x="540" y="61"/>
                    <a:pt x="544" y="68"/>
                  </a:cubicBezTo>
                  <a:cubicBezTo>
                    <a:pt x="544" y="72"/>
                    <a:pt x="544" y="76"/>
                    <a:pt x="544" y="8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7184" y="4140048"/>
              <a:ext cx="196850" cy="373063"/>
            </a:xfrm>
            <a:custGeom>
              <a:avLst/>
              <a:gdLst>
                <a:gd name="T0" fmla="*/ 0 w 160"/>
                <a:gd name="T1" fmla="*/ 30 h 301"/>
                <a:gd name="T2" fmla="*/ 64 w 160"/>
                <a:gd name="T3" fmla="*/ 18 h 301"/>
                <a:gd name="T4" fmla="*/ 142 w 160"/>
                <a:gd name="T5" fmla="*/ 2 h 301"/>
                <a:gd name="T6" fmla="*/ 160 w 160"/>
                <a:gd name="T7" fmla="*/ 17 h 301"/>
                <a:gd name="T8" fmla="*/ 160 w 160"/>
                <a:gd name="T9" fmla="*/ 233 h 301"/>
                <a:gd name="T10" fmla="*/ 150 w 160"/>
                <a:gd name="T11" fmla="*/ 248 h 301"/>
                <a:gd name="T12" fmla="*/ 6 w 160"/>
                <a:gd name="T13" fmla="*/ 300 h 301"/>
                <a:gd name="T14" fmla="*/ 0 w 160"/>
                <a:gd name="T15" fmla="*/ 301 h 301"/>
                <a:gd name="T16" fmla="*/ 0 w 160"/>
                <a:gd name="T17" fmla="*/ 30 h 301"/>
                <a:gd name="T18" fmla="*/ 68 w 160"/>
                <a:gd name="T19" fmla="*/ 222 h 301"/>
                <a:gd name="T20" fmla="*/ 91 w 160"/>
                <a:gd name="T21" fmla="*/ 199 h 301"/>
                <a:gd name="T22" fmla="*/ 68 w 160"/>
                <a:gd name="T23" fmla="*/ 176 h 301"/>
                <a:gd name="T24" fmla="*/ 45 w 160"/>
                <a:gd name="T25" fmla="*/ 199 h 301"/>
                <a:gd name="T26" fmla="*/ 68 w 160"/>
                <a:gd name="T27" fmla="*/ 22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301">
                  <a:moveTo>
                    <a:pt x="0" y="30"/>
                  </a:moveTo>
                  <a:cubicBezTo>
                    <a:pt x="22" y="26"/>
                    <a:pt x="43" y="22"/>
                    <a:pt x="64" y="18"/>
                  </a:cubicBezTo>
                  <a:cubicBezTo>
                    <a:pt x="90" y="12"/>
                    <a:pt x="116" y="7"/>
                    <a:pt x="142" y="2"/>
                  </a:cubicBezTo>
                  <a:cubicBezTo>
                    <a:pt x="154" y="0"/>
                    <a:pt x="160" y="4"/>
                    <a:pt x="160" y="17"/>
                  </a:cubicBezTo>
                  <a:cubicBezTo>
                    <a:pt x="160" y="89"/>
                    <a:pt x="160" y="161"/>
                    <a:pt x="160" y="233"/>
                  </a:cubicBezTo>
                  <a:cubicBezTo>
                    <a:pt x="160" y="241"/>
                    <a:pt x="157" y="246"/>
                    <a:pt x="150" y="248"/>
                  </a:cubicBezTo>
                  <a:cubicBezTo>
                    <a:pt x="102" y="265"/>
                    <a:pt x="54" y="283"/>
                    <a:pt x="6" y="300"/>
                  </a:cubicBezTo>
                  <a:cubicBezTo>
                    <a:pt x="4" y="300"/>
                    <a:pt x="2" y="301"/>
                    <a:pt x="0" y="301"/>
                  </a:cubicBezTo>
                  <a:cubicBezTo>
                    <a:pt x="0" y="211"/>
                    <a:pt x="0" y="121"/>
                    <a:pt x="0" y="30"/>
                  </a:cubicBezTo>
                  <a:close/>
                  <a:moveTo>
                    <a:pt x="68" y="222"/>
                  </a:moveTo>
                  <a:cubicBezTo>
                    <a:pt x="81" y="222"/>
                    <a:pt x="91" y="211"/>
                    <a:pt x="91" y="199"/>
                  </a:cubicBezTo>
                  <a:cubicBezTo>
                    <a:pt x="91" y="186"/>
                    <a:pt x="81" y="176"/>
                    <a:pt x="68" y="176"/>
                  </a:cubicBezTo>
                  <a:cubicBezTo>
                    <a:pt x="55" y="176"/>
                    <a:pt x="45" y="187"/>
                    <a:pt x="45" y="199"/>
                  </a:cubicBezTo>
                  <a:cubicBezTo>
                    <a:pt x="45" y="212"/>
                    <a:pt x="56" y="222"/>
                    <a:pt x="68" y="22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1489472" y="3992410"/>
              <a:ext cx="196850" cy="198438"/>
            </a:xfrm>
            <a:custGeom>
              <a:avLst/>
              <a:gdLst>
                <a:gd name="T0" fmla="*/ 0 w 160"/>
                <a:gd name="T1" fmla="*/ 81 h 161"/>
                <a:gd name="T2" fmla="*/ 79 w 160"/>
                <a:gd name="T3" fmla="*/ 1 h 161"/>
                <a:gd name="T4" fmla="*/ 160 w 160"/>
                <a:gd name="T5" fmla="*/ 80 h 161"/>
                <a:gd name="T6" fmla="*/ 80 w 160"/>
                <a:gd name="T7" fmla="*/ 161 h 161"/>
                <a:gd name="T8" fmla="*/ 0 w 160"/>
                <a:gd name="T9" fmla="*/ 81 h 161"/>
                <a:gd name="T10" fmla="*/ 54 w 160"/>
                <a:gd name="T11" fmla="*/ 94 h 161"/>
                <a:gd name="T12" fmla="*/ 49 w 160"/>
                <a:gd name="T13" fmla="*/ 94 h 161"/>
                <a:gd name="T14" fmla="*/ 42 w 160"/>
                <a:gd name="T15" fmla="*/ 105 h 161"/>
                <a:gd name="T16" fmla="*/ 65 w 160"/>
                <a:gd name="T17" fmla="*/ 125 h 161"/>
                <a:gd name="T18" fmla="*/ 73 w 160"/>
                <a:gd name="T19" fmla="*/ 132 h 161"/>
                <a:gd name="T20" fmla="*/ 79 w 160"/>
                <a:gd name="T21" fmla="*/ 136 h 161"/>
                <a:gd name="T22" fmla="*/ 85 w 160"/>
                <a:gd name="T23" fmla="*/ 133 h 161"/>
                <a:gd name="T24" fmla="*/ 94 w 160"/>
                <a:gd name="T25" fmla="*/ 125 h 161"/>
                <a:gd name="T26" fmla="*/ 119 w 160"/>
                <a:gd name="T27" fmla="*/ 101 h 161"/>
                <a:gd name="T28" fmla="*/ 100 w 160"/>
                <a:gd name="T29" fmla="*/ 72 h 161"/>
                <a:gd name="T30" fmla="*/ 88 w 160"/>
                <a:gd name="T31" fmla="*/ 69 h 161"/>
                <a:gd name="T32" fmla="*/ 69 w 160"/>
                <a:gd name="T33" fmla="*/ 63 h 161"/>
                <a:gd name="T34" fmla="*/ 67 w 160"/>
                <a:gd name="T35" fmla="*/ 51 h 161"/>
                <a:gd name="T36" fmla="*/ 95 w 160"/>
                <a:gd name="T37" fmla="*/ 56 h 161"/>
                <a:gd name="T38" fmla="*/ 102 w 160"/>
                <a:gd name="T39" fmla="*/ 60 h 161"/>
                <a:gd name="T40" fmla="*/ 111 w 160"/>
                <a:gd name="T41" fmla="*/ 61 h 161"/>
                <a:gd name="T42" fmla="*/ 116 w 160"/>
                <a:gd name="T43" fmla="*/ 53 h 161"/>
                <a:gd name="T44" fmla="*/ 94 w 160"/>
                <a:gd name="T45" fmla="*/ 33 h 161"/>
                <a:gd name="T46" fmla="*/ 88 w 160"/>
                <a:gd name="T47" fmla="*/ 30 h 161"/>
                <a:gd name="T48" fmla="*/ 81 w 160"/>
                <a:gd name="T49" fmla="*/ 24 h 161"/>
                <a:gd name="T50" fmla="*/ 74 w 160"/>
                <a:gd name="T51" fmla="*/ 30 h 161"/>
                <a:gd name="T52" fmla="*/ 69 w 160"/>
                <a:gd name="T53" fmla="*/ 33 h 161"/>
                <a:gd name="T54" fmla="*/ 59 w 160"/>
                <a:gd name="T55" fmla="*/ 36 h 161"/>
                <a:gd name="T56" fmla="*/ 42 w 160"/>
                <a:gd name="T57" fmla="*/ 60 h 161"/>
                <a:gd name="T58" fmla="*/ 57 w 160"/>
                <a:gd name="T59" fmla="*/ 82 h 161"/>
                <a:gd name="T60" fmla="*/ 76 w 160"/>
                <a:gd name="T61" fmla="*/ 88 h 161"/>
                <a:gd name="T62" fmla="*/ 91 w 160"/>
                <a:gd name="T63" fmla="*/ 93 h 161"/>
                <a:gd name="T64" fmla="*/ 95 w 160"/>
                <a:gd name="T65" fmla="*/ 101 h 161"/>
                <a:gd name="T66" fmla="*/ 89 w 160"/>
                <a:gd name="T67" fmla="*/ 107 h 161"/>
                <a:gd name="T68" fmla="*/ 71 w 160"/>
                <a:gd name="T69" fmla="*/ 107 h 161"/>
                <a:gd name="T70" fmla="*/ 65 w 160"/>
                <a:gd name="T71" fmla="*/ 103 h 161"/>
                <a:gd name="T72" fmla="*/ 54 w 160"/>
                <a:gd name="T73" fmla="*/ 9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61">
                  <a:moveTo>
                    <a:pt x="0" y="81"/>
                  </a:moveTo>
                  <a:cubicBezTo>
                    <a:pt x="0" y="37"/>
                    <a:pt x="35" y="1"/>
                    <a:pt x="79" y="1"/>
                  </a:cubicBezTo>
                  <a:cubicBezTo>
                    <a:pt x="123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1"/>
                  </a:cubicBezTo>
                  <a:cubicBezTo>
                    <a:pt x="35" y="161"/>
                    <a:pt x="0" y="125"/>
                    <a:pt x="0" y="81"/>
                  </a:cubicBezTo>
                  <a:close/>
                  <a:moveTo>
                    <a:pt x="54" y="94"/>
                  </a:moveTo>
                  <a:cubicBezTo>
                    <a:pt x="51" y="94"/>
                    <a:pt x="50" y="94"/>
                    <a:pt x="49" y="94"/>
                  </a:cubicBezTo>
                  <a:cubicBezTo>
                    <a:pt x="40" y="95"/>
                    <a:pt x="39" y="96"/>
                    <a:pt x="42" y="105"/>
                  </a:cubicBezTo>
                  <a:cubicBezTo>
                    <a:pt x="45" y="116"/>
                    <a:pt x="54" y="123"/>
                    <a:pt x="65" y="125"/>
                  </a:cubicBezTo>
                  <a:cubicBezTo>
                    <a:pt x="70" y="126"/>
                    <a:pt x="73" y="126"/>
                    <a:pt x="73" y="132"/>
                  </a:cubicBezTo>
                  <a:cubicBezTo>
                    <a:pt x="73" y="134"/>
                    <a:pt x="77" y="136"/>
                    <a:pt x="79" y="136"/>
                  </a:cubicBezTo>
                  <a:cubicBezTo>
                    <a:pt x="81" y="136"/>
                    <a:pt x="85" y="134"/>
                    <a:pt x="85" y="133"/>
                  </a:cubicBezTo>
                  <a:cubicBezTo>
                    <a:pt x="85" y="126"/>
                    <a:pt x="89" y="126"/>
                    <a:pt x="94" y="125"/>
                  </a:cubicBezTo>
                  <a:cubicBezTo>
                    <a:pt x="108" y="123"/>
                    <a:pt x="117" y="114"/>
                    <a:pt x="119" y="101"/>
                  </a:cubicBezTo>
                  <a:cubicBezTo>
                    <a:pt x="120" y="88"/>
                    <a:pt x="114" y="78"/>
                    <a:pt x="100" y="72"/>
                  </a:cubicBezTo>
                  <a:cubicBezTo>
                    <a:pt x="96" y="71"/>
                    <a:pt x="92" y="70"/>
                    <a:pt x="88" y="69"/>
                  </a:cubicBezTo>
                  <a:cubicBezTo>
                    <a:pt x="82" y="67"/>
                    <a:pt x="75" y="66"/>
                    <a:pt x="69" y="63"/>
                  </a:cubicBezTo>
                  <a:cubicBezTo>
                    <a:pt x="64" y="61"/>
                    <a:pt x="63" y="55"/>
                    <a:pt x="67" y="51"/>
                  </a:cubicBezTo>
                  <a:cubicBezTo>
                    <a:pt x="73" y="46"/>
                    <a:pt x="90" y="49"/>
                    <a:pt x="95" y="56"/>
                  </a:cubicBezTo>
                  <a:cubicBezTo>
                    <a:pt x="96" y="58"/>
                    <a:pt x="99" y="60"/>
                    <a:pt x="102" y="60"/>
                  </a:cubicBezTo>
                  <a:cubicBezTo>
                    <a:pt x="104" y="61"/>
                    <a:pt x="108" y="61"/>
                    <a:pt x="111" y="61"/>
                  </a:cubicBezTo>
                  <a:cubicBezTo>
                    <a:pt x="117" y="61"/>
                    <a:pt x="118" y="58"/>
                    <a:pt x="116" y="53"/>
                  </a:cubicBezTo>
                  <a:cubicBezTo>
                    <a:pt x="113" y="42"/>
                    <a:pt x="105" y="36"/>
                    <a:pt x="94" y="33"/>
                  </a:cubicBezTo>
                  <a:cubicBezTo>
                    <a:pt x="92" y="33"/>
                    <a:pt x="88" y="31"/>
                    <a:pt x="88" y="30"/>
                  </a:cubicBezTo>
                  <a:cubicBezTo>
                    <a:pt x="87" y="26"/>
                    <a:pt x="85" y="25"/>
                    <a:pt x="81" y="24"/>
                  </a:cubicBezTo>
                  <a:cubicBezTo>
                    <a:pt x="77" y="24"/>
                    <a:pt x="75" y="25"/>
                    <a:pt x="74" y="30"/>
                  </a:cubicBezTo>
                  <a:cubicBezTo>
                    <a:pt x="73" y="31"/>
                    <a:pt x="71" y="32"/>
                    <a:pt x="69" y="33"/>
                  </a:cubicBezTo>
                  <a:cubicBezTo>
                    <a:pt x="66" y="34"/>
                    <a:pt x="62" y="34"/>
                    <a:pt x="59" y="36"/>
                  </a:cubicBezTo>
                  <a:cubicBezTo>
                    <a:pt x="48" y="40"/>
                    <a:pt x="42" y="48"/>
                    <a:pt x="42" y="60"/>
                  </a:cubicBezTo>
                  <a:cubicBezTo>
                    <a:pt x="41" y="71"/>
                    <a:pt x="48" y="78"/>
                    <a:pt x="57" y="82"/>
                  </a:cubicBezTo>
                  <a:cubicBezTo>
                    <a:pt x="63" y="85"/>
                    <a:pt x="70" y="86"/>
                    <a:pt x="76" y="88"/>
                  </a:cubicBezTo>
                  <a:cubicBezTo>
                    <a:pt x="81" y="90"/>
                    <a:pt x="86" y="91"/>
                    <a:pt x="91" y="93"/>
                  </a:cubicBezTo>
                  <a:cubicBezTo>
                    <a:pt x="93" y="95"/>
                    <a:pt x="95" y="99"/>
                    <a:pt x="95" y="101"/>
                  </a:cubicBezTo>
                  <a:cubicBezTo>
                    <a:pt x="95" y="104"/>
                    <a:pt x="92" y="107"/>
                    <a:pt x="89" y="107"/>
                  </a:cubicBezTo>
                  <a:cubicBezTo>
                    <a:pt x="83" y="108"/>
                    <a:pt x="77" y="108"/>
                    <a:pt x="71" y="107"/>
                  </a:cubicBezTo>
                  <a:cubicBezTo>
                    <a:pt x="69" y="107"/>
                    <a:pt x="66" y="105"/>
                    <a:pt x="65" y="103"/>
                  </a:cubicBezTo>
                  <a:cubicBezTo>
                    <a:pt x="64" y="94"/>
                    <a:pt x="59" y="94"/>
                    <a:pt x="54" y="94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1352947" y="3828898"/>
              <a:ext cx="176212" cy="177800"/>
            </a:xfrm>
            <a:custGeom>
              <a:avLst/>
              <a:gdLst>
                <a:gd name="T0" fmla="*/ 0 w 143"/>
                <a:gd name="T1" fmla="*/ 71 h 143"/>
                <a:gd name="T2" fmla="*/ 71 w 143"/>
                <a:gd name="T3" fmla="*/ 0 h 143"/>
                <a:gd name="T4" fmla="*/ 143 w 143"/>
                <a:gd name="T5" fmla="*/ 72 h 143"/>
                <a:gd name="T6" fmla="*/ 71 w 143"/>
                <a:gd name="T7" fmla="*/ 143 h 143"/>
                <a:gd name="T8" fmla="*/ 0 w 143"/>
                <a:gd name="T9" fmla="*/ 71 h 143"/>
                <a:gd name="T10" fmla="*/ 38 w 143"/>
                <a:gd name="T11" fmla="*/ 84 h 143"/>
                <a:gd name="T12" fmla="*/ 93 w 143"/>
                <a:gd name="T13" fmla="*/ 114 h 143"/>
                <a:gd name="T14" fmla="*/ 99 w 143"/>
                <a:gd name="T15" fmla="*/ 103 h 143"/>
                <a:gd name="T16" fmla="*/ 89 w 143"/>
                <a:gd name="T17" fmla="*/ 98 h 143"/>
                <a:gd name="T18" fmla="*/ 73 w 143"/>
                <a:gd name="T19" fmla="*/ 98 h 143"/>
                <a:gd name="T20" fmla="*/ 61 w 143"/>
                <a:gd name="T21" fmla="*/ 83 h 143"/>
                <a:gd name="T22" fmla="*/ 85 w 143"/>
                <a:gd name="T23" fmla="*/ 83 h 143"/>
                <a:gd name="T24" fmla="*/ 93 w 143"/>
                <a:gd name="T25" fmla="*/ 79 h 143"/>
                <a:gd name="T26" fmla="*/ 85 w 143"/>
                <a:gd name="T27" fmla="*/ 74 h 143"/>
                <a:gd name="T28" fmla="*/ 63 w 143"/>
                <a:gd name="T29" fmla="*/ 74 h 143"/>
                <a:gd name="T30" fmla="*/ 58 w 143"/>
                <a:gd name="T31" fmla="*/ 71 h 143"/>
                <a:gd name="T32" fmla="*/ 59 w 143"/>
                <a:gd name="T33" fmla="*/ 69 h 143"/>
                <a:gd name="T34" fmla="*/ 86 w 143"/>
                <a:gd name="T35" fmla="*/ 69 h 143"/>
                <a:gd name="T36" fmla="*/ 93 w 143"/>
                <a:gd name="T37" fmla="*/ 63 h 143"/>
                <a:gd name="T38" fmla="*/ 86 w 143"/>
                <a:gd name="T39" fmla="*/ 57 h 143"/>
                <a:gd name="T40" fmla="*/ 61 w 143"/>
                <a:gd name="T41" fmla="*/ 57 h 143"/>
                <a:gd name="T42" fmla="*/ 62 w 143"/>
                <a:gd name="T43" fmla="*/ 53 h 143"/>
                <a:gd name="T44" fmla="*/ 90 w 143"/>
                <a:gd name="T45" fmla="*/ 44 h 143"/>
                <a:gd name="T46" fmla="*/ 98 w 143"/>
                <a:gd name="T47" fmla="*/ 38 h 143"/>
                <a:gd name="T48" fmla="*/ 94 w 143"/>
                <a:gd name="T49" fmla="*/ 29 h 143"/>
                <a:gd name="T50" fmla="*/ 69 w 143"/>
                <a:gd name="T51" fmla="*/ 28 h 143"/>
                <a:gd name="T52" fmla="*/ 40 w 143"/>
                <a:gd name="T53" fmla="*/ 56 h 143"/>
                <a:gd name="T54" fmla="*/ 37 w 143"/>
                <a:gd name="T55" fmla="*/ 57 h 143"/>
                <a:gd name="T56" fmla="*/ 30 w 143"/>
                <a:gd name="T57" fmla="*/ 62 h 143"/>
                <a:gd name="T58" fmla="*/ 36 w 143"/>
                <a:gd name="T59" fmla="*/ 69 h 143"/>
                <a:gd name="T60" fmla="*/ 38 w 143"/>
                <a:gd name="T61" fmla="*/ 72 h 143"/>
                <a:gd name="T62" fmla="*/ 30 w 143"/>
                <a:gd name="T63" fmla="*/ 79 h 143"/>
                <a:gd name="T64" fmla="*/ 38 w 143"/>
                <a:gd name="T65" fmla="*/ 8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43">
                  <a:moveTo>
                    <a:pt x="0" y="71"/>
                  </a:moveTo>
                  <a:cubicBezTo>
                    <a:pt x="0" y="32"/>
                    <a:pt x="32" y="0"/>
                    <a:pt x="71" y="0"/>
                  </a:cubicBezTo>
                  <a:cubicBezTo>
                    <a:pt x="111" y="0"/>
                    <a:pt x="143" y="32"/>
                    <a:pt x="143" y="72"/>
                  </a:cubicBezTo>
                  <a:cubicBezTo>
                    <a:pt x="143" y="111"/>
                    <a:pt x="110" y="143"/>
                    <a:pt x="71" y="143"/>
                  </a:cubicBezTo>
                  <a:cubicBezTo>
                    <a:pt x="32" y="143"/>
                    <a:pt x="0" y="111"/>
                    <a:pt x="0" y="71"/>
                  </a:cubicBezTo>
                  <a:close/>
                  <a:moveTo>
                    <a:pt x="38" y="84"/>
                  </a:moveTo>
                  <a:cubicBezTo>
                    <a:pt x="45" y="109"/>
                    <a:pt x="69" y="121"/>
                    <a:pt x="93" y="114"/>
                  </a:cubicBezTo>
                  <a:cubicBezTo>
                    <a:pt x="99" y="112"/>
                    <a:pt x="100" y="110"/>
                    <a:pt x="99" y="103"/>
                  </a:cubicBezTo>
                  <a:cubicBezTo>
                    <a:pt x="97" y="96"/>
                    <a:pt x="94" y="98"/>
                    <a:pt x="89" y="98"/>
                  </a:cubicBezTo>
                  <a:cubicBezTo>
                    <a:pt x="84" y="99"/>
                    <a:pt x="78" y="99"/>
                    <a:pt x="73" y="98"/>
                  </a:cubicBezTo>
                  <a:cubicBezTo>
                    <a:pt x="66" y="96"/>
                    <a:pt x="62" y="91"/>
                    <a:pt x="61" y="83"/>
                  </a:cubicBezTo>
                  <a:cubicBezTo>
                    <a:pt x="69" y="83"/>
                    <a:pt x="77" y="83"/>
                    <a:pt x="85" y="83"/>
                  </a:cubicBezTo>
                  <a:cubicBezTo>
                    <a:pt x="88" y="83"/>
                    <a:pt x="93" y="85"/>
                    <a:pt x="93" y="79"/>
                  </a:cubicBezTo>
                  <a:cubicBezTo>
                    <a:pt x="93" y="72"/>
                    <a:pt x="88" y="74"/>
                    <a:pt x="85" y="74"/>
                  </a:cubicBezTo>
                  <a:cubicBezTo>
                    <a:pt x="77" y="74"/>
                    <a:pt x="70" y="74"/>
                    <a:pt x="63" y="74"/>
                  </a:cubicBezTo>
                  <a:cubicBezTo>
                    <a:pt x="61" y="74"/>
                    <a:pt x="60" y="72"/>
                    <a:pt x="58" y="71"/>
                  </a:cubicBezTo>
                  <a:cubicBezTo>
                    <a:pt x="59" y="70"/>
                    <a:pt x="59" y="69"/>
                    <a:pt x="59" y="69"/>
                  </a:cubicBezTo>
                  <a:cubicBezTo>
                    <a:pt x="68" y="69"/>
                    <a:pt x="77" y="68"/>
                    <a:pt x="86" y="69"/>
                  </a:cubicBezTo>
                  <a:cubicBezTo>
                    <a:pt x="91" y="69"/>
                    <a:pt x="93" y="68"/>
                    <a:pt x="93" y="63"/>
                  </a:cubicBezTo>
                  <a:cubicBezTo>
                    <a:pt x="93" y="58"/>
                    <a:pt x="91" y="57"/>
                    <a:pt x="86" y="57"/>
                  </a:cubicBezTo>
                  <a:cubicBezTo>
                    <a:pt x="78" y="57"/>
                    <a:pt x="70" y="57"/>
                    <a:pt x="61" y="57"/>
                  </a:cubicBezTo>
                  <a:cubicBezTo>
                    <a:pt x="62" y="55"/>
                    <a:pt x="62" y="54"/>
                    <a:pt x="62" y="53"/>
                  </a:cubicBezTo>
                  <a:cubicBezTo>
                    <a:pt x="67" y="44"/>
                    <a:pt x="76" y="40"/>
                    <a:pt x="90" y="44"/>
                  </a:cubicBezTo>
                  <a:cubicBezTo>
                    <a:pt x="96" y="45"/>
                    <a:pt x="97" y="42"/>
                    <a:pt x="98" y="38"/>
                  </a:cubicBezTo>
                  <a:cubicBezTo>
                    <a:pt x="99" y="34"/>
                    <a:pt x="100" y="29"/>
                    <a:pt x="94" y="29"/>
                  </a:cubicBezTo>
                  <a:cubicBezTo>
                    <a:pt x="86" y="28"/>
                    <a:pt x="77" y="27"/>
                    <a:pt x="69" y="28"/>
                  </a:cubicBezTo>
                  <a:cubicBezTo>
                    <a:pt x="53" y="30"/>
                    <a:pt x="45" y="42"/>
                    <a:pt x="40" y="56"/>
                  </a:cubicBezTo>
                  <a:cubicBezTo>
                    <a:pt x="39" y="57"/>
                    <a:pt x="38" y="57"/>
                    <a:pt x="37" y="57"/>
                  </a:cubicBezTo>
                  <a:cubicBezTo>
                    <a:pt x="33" y="57"/>
                    <a:pt x="30" y="58"/>
                    <a:pt x="30" y="62"/>
                  </a:cubicBezTo>
                  <a:cubicBezTo>
                    <a:pt x="30" y="65"/>
                    <a:pt x="34" y="66"/>
                    <a:pt x="36" y="69"/>
                  </a:cubicBezTo>
                  <a:cubicBezTo>
                    <a:pt x="37" y="70"/>
                    <a:pt x="38" y="71"/>
                    <a:pt x="38" y="72"/>
                  </a:cubicBezTo>
                  <a:cubicBezTo>
                    <a:pt x="35" y="75"/>
                    <a:pt x="32" y="77"/>
                    <a:pt x="30" y="79"/>
                  </a:cubicBezTo>
                  <a:cubicBezTo>
                    <a:pt x="32" y="81"/>
                    <a:pt x="35" y="83"/>
                    <a:pt x="38" y="84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1546622" y="3744760"/>
              <a:ext cx="163512" cy="163513"/>
            </a:xfrm>
            <a:custGeom>
              <a:avLst/>
              <a:gdLst>
                <a:gd name="T0" fmla="*/ 0 w 132"/>
                <a:gd name="T1" fmla="*/ 66 h 132"/>
                <a:gd name="T2" fmla="*/ 67 w 132"/>
                <a:gd name="T3" fmla="*/ 0 h 132"/>
                <a:gd name="T4" fmla="*/ 132 w 132"/>
                <a:gd name="T5" fmla="*/ 65 h 132"/>
                <a:gd name="T6" fmla="*/ 65 w 132"/>
                <a:gd name="T7" fmla="*/ 132 h 132"/>
                <a:gd name="T8" fmla="*/ 0 w 132"/>
                <a:gd name="T9" fmla="*/ 66 h 132"/>
                <a:gd name="T10" fmla="*/ 67 w 132"/>
                <a:gd name="T11" fmla="*/ 56 h 132"/>
                <a:gd name="T12" fmla="*/ 80 w 132"/>
                <a:gd name="T13" fmla="*/ 40 h 132"/>
                <a:gd name="T14" fmla="*/ 81 w 132"/>
                <a:gd name="T15" fmla="*/ 40 h 132"/>
                <a:gd name="T16" fmla="*/ 86 w 132"/>
                <a:gd name="T17" fmla="*/ 34 h 132"/>
                <a:gd name="T18" fmla="*/ 83 w 132"/>
                <a:gd name="T19" fmla="*/ 28 h 132"/>
                <a:gd name="T20" fmla="*/ 50 w 132"/>
                <a:gd name="T21" fmla="*/ 52 h 132"/>
                <a:gd name="T22" fmla="*/ 50 w 132"/>
                <a:gd name="T23" fmla="*/ 57 h 132"/>
                <a:gd name="T24" fmla="*/ 48 w 132"/>
                <a:gd name="T25" fmla="*/ 55 h 132"/>
                <a:gd name="T26" fmla="*/ 42 w 132"/>
                <a:gd name="T27" fmla="*/ 63 h 132"/>
                <a:gd name="T28" fmla="*/ 53 w 132"/>
                <a:gd name="T29" fmla="*/ 70 h 132"/>
                <a:gd name="T30" fmla="*/ 45 w 132"/>
                <a:gd name="T31" fmla="*/ 88 h 132"/>
                <a:gd name="T32" fmla="*/ 42 w 132"/>
                <a:gd name="T33" fmla="*/ 98 h 132"/>
                <a:gd name="T34" fmla="*/ 48 w 132"/>
                <a:gd name="T35" fmla="*/ 100 h 132"/>
                <a:gd name="T36" fmla="*/ 84 w 132"/>
                <a:gd name="T37" fmla="*/ 100 h 132"/>
                <a:gd name="T38" fmla="*/ 91 w 132"/>
                <a:gd name="T39" fmla="*/ 92 h 132"/>
                <a:gd name="T40" fmla="*/ 84 w 132"/>
                <a:gd name="T41" fmla="*/ 86 h 132"/>
                <a:gd name="T42" fmla="*/ 63 w 132"/>
                <a:gd name="T43" fmla="*/ 86 h 132"/>
                <a:gd name="T44" fmla="*/ 69 w 132"/>
                <a:gd name="T45" fmla="*/ 70 h 132"/>
                <a:gd name="T46" fmla="*/ 82 w 132"/>
                <a:gd name="T47" fmla="*/ 63 h 132"/>
                <a:gd name="T48" fmla="*/ 67 w 132"/>
                <a:gd name="T49" fmla="*/ 5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132">
                  <a:moveTo>
                    <a:pt x="0" y="66"/>
                  </a:moveTo>
                  <a:cubicBezTo>
                    <a:pt x="0" y="29"/>
                    <a:pt x="30" y="0"/>
                    <a:pt x="67" y="0"/>
                  </a:cubicBezTo>
                  <a:cubicBezTo>
                    <a:pt x="102" y="0"/>
                    <a:pt x="132" y="30"/>
                    <a:pt x="132" y="65"/>
                  </a:cubicBezTo>
                  <a:cubicBezTo>
                    <a:pt x="132" y="103"/>
                    <a:pt x="103" y="132"/>
                    <a:pt x="65" y="132"/>
                  </a:cubicBezTo>
                  <a:cubicBezTo>
                    <a:pt x="30" y="132"/>
                    <a:pt x="0" y="102"/>
                    <a:pt x="0" y="66"/>
                  </a:cubicBezTo>
                  <a:close/>
                  <a:moveTo>
                    <a:pt x="67" y="56"/>
                  </a:moveTo>
                  <a:cubicBezTo>
                    <a:pt x="64" y="43"/>
                    <a:pt x="67" y="39"/>
                    <a:pt x="80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6" y="41"/>
                    <a:pt x="87" y="37"/>
                    <a:pt x="86" y="34"/>
                  </a:cubicBezTo>
                  <a:cubicBezTo>
                    <a:pt x="86" y="32"/>
                    <a:pt x="85" y="28"/>
                    <a:pt x="83" y="28"/>
                  </a:cubicBezTo>
                  <a:cubicBezTo>
                    <a:pt x="65" y="23"/>
                    <a:pt x="48" y="32"/>
                    <a:pt x="50" y="52"/>
                  </a:cubicBezTo>
                  <a:cubicBezTo>
                    <a:pt x="50" y="53"/>
                    <a:pt x="50" y="55"/>
                    <a:pt x="50" y="57"/>
                  </a:cubicBezTo>
                  <a:cubicBezTo>
                    <a:pt x="49" y="56"/>
                    <a:pt x="49" y="56"/>
                    <a:pt x="48" y="55"/>
                  </a:cubicBezTo>
                  <a:cubicBezTo>
                    <a:pt x="46" y="58"/>
                    <a:pt x="42" y="60"/>
                    <a:pt x="42" y="63"/>
                  </a:cubicBezTo>
                  <a:cubicBezTo>
                    <a:pt x="40" y="72"/>
                    <a:pt x="49" y="67"/>
                    <a:pt x="53" y="70"/>
                  </a:cubicBezTo>
                  <a:cubicBezTo>
                    <a:pt x="54" y="78"/>
                    <a:pt x="50" y="83"/>
                    <a:pt x="45" y="88"/>
                  </a:cubicBezTo>
                  <a:cubicBezTo>
                    <a:pt x="42" y="90"/>
                    <a:pt x="42" y="95"/>
                    <a:pt x="42" y="98"/>
                  </a:cubicBezTo>
                  <a:cubicBezTo>
                    <a:pt x="42" y="99"/>
                    <a:pt x="46" y="100"/>
                    <a:pt x="48" y="100"/>
                  </a:cubicBezTo>
                  <a:cubicBezTo>
                    <a:pt x="60" y="101"/>
                    <a:pt x="72" y="100"/>
                    <a:pt x="84" y="100"/>
                  </a:cubicBezTo>
                  <a:cubicBezTo>
                    <a:pt x="91" y="101"/>
                    <a:pt x="90" y="96"/>
                    <a:pt x="91" y="92"/>
                  </a:cubicBezTo>
                  <a:cubicBezTo>
                    <a:pt x="91" y="87"/>
                    <a:pt x="89" y="85"/>
                    <a:pt x="84" y="86"/>
                  </a:cubicBezTo>
                  <a:cubicBezTo>
                    <a:pt x="77" y="86"/>
                    <a:pt x="70" y="86"/>
                    <a:pt x="63" y="86"/>
                  </a:cubicBezTo>
                  <a:cubicBezTo>
                    <a:pt x="65" y="80"/>
                    <a:pt x="67" y="75"/>
                    <a:pt x="69" y="70"/>
                  </a:cubicBezTo>
                  <a:cubicBezTo>
                    <a:pt x="73" y="66"/>
                    <a:pt x="82" y="74"/>
                    <a:pt x="82" y="63"/>
                  </a:cubicBezTo>
                  <a:cubicBezTo>
                    <a:pt x="81" y="52"/>
                    <a:pt x="72" y="60"/>
                    <a:pt x="67" y="56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1435497" y="3612998"/>
              <a:ext cx="141287" cy="142875"/>
            </a:xfrm>
            <a:custGeom>
              <a:avLst/>
              <a:gdLst>
                <a:gd name="T0" fmla="*/ 114 w 114"/>
                <a:gd name="T1" fmla="*/ 58 h 115"/>
                <a:gd name="T2" fmla="*/ 57 w 114"/>
                <a:gd name="T3" fmla="*/ 115 h 115"/>
                <a:gd name="T4" fmla="*/ 0 w 114"/>
                <a:gd name="T5" fmla="*/ 57 h 115"/>
                <a:gd name="T6" fmla="*/ 57 w 114"/>
                <a:gd name="T7" fmla="*/ 0 h 115"/>
                <a:gd name="T8" fmla="*/ 114 w 114"/>
                <a:gd name="T9" fmla="*/ 58 h 115"/>
                <a:gd name="T10" fmla="*/ 29 w 114"/>
                <a:gd name="T11" fmla="*/ 24 h 115"/>
                <a:gd name="T12" fmla="*/ 40 w 114"/>
                <a:gd name="T13" fmla="*/ 44 h 115"/>
                <a:gd name="T14" fmla="*/ 35 w 114"/>
                <a:gd name="T15" fmla="*/ 55 h 115"/>
                <a:gd name="T16" fmla="*/ 32 w 114"/>
                <a:gd name="T17" fmla="*/ 57 h 115"/>
                <a:gd name="T18" fmla="*/ 35 w 114"/>
                <a:gd name="T19" fmla="*/ 60 h 115"/>
                <a:gd name="T20" fmla="*/ 45 w 114"/>
                <a:gd name="T21" fmla="*/ 61 h 115"/>
                <a:gd name="T22" fmla="*/ 48 w 114"/>
                <a:gd name="T23" fmla="*/ 65 h 115"/>
                <a:gd name="T24" fmla="*/ 45 w 114"/>
                <a:gd name="T25" fmla="*/ 69 h 115"/>
                <a:gd name="T26" fmla="*/ 37 w 114"/>
                <a:gd name="T27" fmla="*/ 69 h 115"/>
                <a:gd name="T28" fmla="*/ 32 w 114"/>
                <a:gd name="T29" fmla="*/ 72 h 115"/>
                <a:gd name="T30" fmla="*/ 37 w 114"/>
                <a:gd name="T31" fmla="*/ 75 h 115"/>
                <a:gd name="T32" fmla="*/ 49 w 114"/>
                <a:gd name="T33" fmla="*/ 87 h 115"/>
                <a:gd name="T34" fmla="*/ 49 w 114"/>
                <a:gd name="T35" fmla="*/ 89 h 115"/>
                <a:gd name="T36" fmla="*/ 57 w 114"/>
                <a:gd name="T37" fmla="*/ 95 h 115"/>
                <a:gd name="T38" fmla="*/ 66 w 114"/>
                <a:gd name="T39" fmla="*/ 89 h 115"/>
                <a:gd name="T40" fmla="*/ 67 w 114"/>
                <a:gd name="T41" fmla="*/ 77 h 115"/>
                <a:gd name="T42" fmla="*/ 80 w 114"/>
                <a:gd name="T43" fmla="*/ 75 h 115"/>
                <a:gd name="T44" fmla="*/ 83 w 114"/>
                <a:gd name="T45" fmla="*/ 72 h 115"/>
                <a:gd name="T46" fmla="*/ 80 w 114"/>
                <a:gd name="T47" fmla="*/ 69 h 115"/>
                <a:gd name="T48" fmla="*/ 70 w 114"/>
                <a:gd name="T49" fmla="*/ 69 h 115"/>
                <a:gd name="T50" fmla="*/ 66 w 114"/>
                <a:gd name="T51" fmla="*/ 65 h 115"/>
                <a:gd name="T52" fmla="*/ 70 w 114"/>
                <a:gd name="T53" fmla="*/ 61 h 115"/>
                <a:gd name="T54" fmla="*/ 79 w 114"/>
                <a:gd name="T55" fmla="*/ 60 h 115"/>
                <a:gd name="T56" fmla="*/ 83 w 114"/>
                <a:gd name="T57" fmla="*/ 58 h 115"/>
                <a:gd name="T58" fmla="*/ 79 w 114"/>
                <a:gd name="T59" fmla="*/ 55 h 115"/>
                <a:gd name="T60" fmla="*/ 75 w 114"/>
                <a:gd name="T61" fmla="*/ 45 h 115"/>
                <a:gd name="T62" fmla="*/ 87 w 114"/>
                <a:gd name="T63" fmla="*/ 25 h 115"/>
                <a:gd name="T64" fmla="*/ 66 w 114"/>
                <a:gd name="T65" fmla="*/ 32 h 115"/>
                <a:gd name="T66" fmla="*/ 58 w 114"/>
                <a:gd name="T67" fmla="*/ 51 h 115"/>
                <a:gd name="T68" fmla="*/ 50 w 114"/>
                <a:gd name="T69" fmla="*/ 33 h 115"/>
                <a:gd name="T70" fmla="*/ 29 w 114"/>
                <a:gd name="T71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5">
                  <a:moveTo>
                    <a:pt x="114" y="58"/>
                  </a:moveTo>
                  <a:cubicBezTo>
                    <a:pt x="114" y="89"/>
                    <a:pt x="89" y="115"/>
                    <a:pt x="57" y="115"/>
                  </a:cubicBezTo>
                  <a:cubicBezTo>
                    <a:pt x="25" y="114"/>
                    <a:pt x="0" y="89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4" y="26"/>
                    <a:pt x="114" y="58"/>
                  </a:cubicBezTo>
                  <a:close/>
                  <a:moveTo>
                    <a:pt x="29" y="24"/>
                  </a:moveTo>
                  <a:cubicBezTo>
                    <a:pt x="33" y="31"/>
                    <a:pt x="36" y="38"/>
                    <a:pt x="40" y="44"/>
                  </a:cubicBezTo>
                  <a:cubicBezTo>
                    <a:pt x="45" y="53"/>
                    <a:pt x="45" y="53"/>
                    <a:pt x="35" y="55"/>
                  </a:cubicBezTo>
                  <a:cubicBezTo>
                    <a:pt x="34" y="55"/>
                    <a:pt x="33" y="56"/>
                    <a:pt x="32" y="57"/>
                  </a:cubicBezTo>
                  <a:cubicBezTo>
                    <a:pt x="33" y="58"/>
                    <a:pt x="34" y="60"/>
                    <a:pt x="35" y="60"/>
                  </a:cubicBezTo>
                  <a:cubicBezTo>
                    <a:pt x="38" y="61"/>
                    <a:pt x="42" y="60"/>
                    <a:pt x="45" y="61"/>
                  </a:cubicBezTo>
                  <a:cubicBezTo>
                    <a:pt x="46" y="61"/>
                    <a:pt x="48" y="63"/>
                    <a:pt x="48" y="65"/>
                  </a:cubicBezTo>
                  <a:cubicBezTo>
                    <a:pt x="48" y="66"/>
                    <a:pt x="46" y="68"/>
                    <a:pt x="45" y="69"/>
                  </a:cubicBezTo>
                  <a:cubicBezTo>
                    <a:pt x="42" y="69"/>
                    <a:pt x="39" y="68"/>
                    <a:pt x="37" y="69"/>
                  </a:cubicBezTo>
                  <a:cubicBezTo>
                    <a:pt x="35" y="69"/>
                    <a:pt x="33" y="71"/>
                    <a:pt x="32" y="72"/>
                  </a:cubicBezTo>
                  <a:cubicBezTo>
                    <a:pt x="33" y="73"/>
                    <a:pt x="35" y="75"/>
                    <a:pt x="37" y="75"/>
                  </a:cubicBezTo>
                  <a:cubicBezTo>
                    <a:pt x="48" y="75"/>
                    <a:pt x="48" y="75"/>
                    <a:pt x="49" y="87"/>
                  </a:cubicBezTo>
                  <a:cubicBezTo>
                    <a:pt x="49" y="88"/>
                    <a:pt x="49" y="88"/>
                    <a:pt x="49" y="89"/>
                  </a:cubicBezTo>
                  <a:cubicBezTo>
                    <a:pt x="48" y="94"/>
                    <a:pt x="52" y="95"/>
                    <a:pt x="57" y="95"/>
                  </a:cubicBezTo>
                  <a:cubicBezTo>
                    <a:pt x="61" y="95"/>
                    <a:pt x="66" y="95"/>
                    <a:pt x="66" y="89"/>
                  </a:cubicBezTo>
                  <a:cubicBezTo>
                    <a:pt x="66" y="85"/>
                    <a:pt x="65" y="79"/>
                    <a:pt x="67" y="77"/>
                  </a:cubicBezTo>
                  <a:cubicBezTo>
                    <a:pt x="70" y="74"/>
                    <a:pt x="75" y="75"/>
                    <a:pt x="80" y="75"/>
                  </a:cubicBezTo>
                  <a:cubicBezTo>
                    <a:pt x="81" y="74"/>
                    <a:pt x="82" y="73"/>
                    <a:pt x="83" y="72"/>
                  </a:cubicBezTo>
                  <a:cubicBezTo>
                    <a:pt x="82" y="71"/>
                    <a:pt x="81" y="69"/>
                    <a:pt x="80" y="69"/>
                  </a:cubicBezTo>
                  <a:cubicBezTo>
                    <a:pt x="77" y="69"/>
                    <a:pt x="73" y="69"/>
                    <a:pt x="70" y="69"/>
                  </a:cubicBezTo>
                  <a:cubicBezTo>
                    <a:pt x="69" y="68"/>
                    <a:pt x="67" y="66"/>
                    <a:pt x="66" y="65"/>
                  </a:cubicBezTo>
                  <a:cubicBezTo>
                    <a:pt x="67" y="63"/>
                    <a:pt x="69" y="61"/>
                    <a:pt x="70" y="61"/>
                  </a:cubicBezTo>
                  <a:cubicBezTo>
                    <a:pt x="73" y="60"/>
                    <a:pt x="76" y="61"/>
                    <a:pt x="79" y="60"/>
                  </a:cubicBezTo>
                  <a:cubicBezTo>
                    <a:pt x="80" y="60"/>
                    <a:pt x="82" y="59"/>
                    <a:pt x="83" y="58"/>
                  </a:cubicBezTo>
                  <a:cubicBezTo>
                    <a:pt x="82" y="57"/>
                    <a:pt x="81" y="55"/>
                    <a:pt x="79" y="55"/>
                  </a:cubicBezTo>
                  <a:cubicBezTo>
                    <a:pt x="70" y="53"/>
                    <a:pt x="70" y="53"/>
                    <a:pt x="75" y="45"/>
                  </a:cubicBezTo>
                  <a:cubicBezTo>
                    <a:pt x="79" y="38"/>
                    <a:pt x="83" y="32"/>
                    <a:pt x="87" y="25"/>
                  </a:cubicBezTo>
                  <a:cubicBezTo>
                    <a:pt x="74" y="21"/>
                    <a:pt x="71" y="22"/>
                    <a:pt x="66" y="32"/>
                  </a:cubicBezTo>
                  <a:cubicBezTo>
                    <a:pt x="64" y="38"/>
                    <a:pt x="61" y="44"/>
                    <a:pt x="58" y="51"/>
                  </a:cubicBezTo>
                  <a:cubicBezTo>
                    <a:pt x="55" y="44"/>
                    <a:pt x="53" y="39"/>
                    <a:pt x="50" y="33"/>
                  </a:cubicBezTo>
                  <a:cubicBezTo>
                    <a:pt x="45" y="22"/>
                    <a:pt x="44" y="21"/>
                    <a:pt x="29" y="24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309411" y="5400379"/>
            <a:ext cx="661988" cy="1377950"/>
            <a:chOff x="1039813" y="5138738"/>
            <a:chExt cx="661988" cy="1377950"/>
          </a:xfrm>
        </p:grpSpPr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241426" y="5138738"/>
              <a:ext cx="460375" cy="1377950"/>
            </a:xfrm>
            <a:custGeom>
              <a:avLst/>
              <a:gdLst>
                <a:gd name="T0" fmla="*/ 53 w 212"/>
                <a:gd name="T1" fmla="*/ 56 h 636"/>
                <a:gd name="T2" fmla="*/ 60 w 212"/>
                <a:gd name="T3" fmla="*/ 83 h 636"/>
                <a:gd name="T4" fmla="*/ 103 w 212"/>
                <a:gd name="T5" fmla="*/ 142 h 636"/>
                <a:gd name="T6" fmla="*/ 156 w 212"/>
                <a:gd name="T7" fmla="*/ 187 h 636"/>
                <a:gd name="T8" fmla="*/ 208 w 212"/>
                <a:gd name="T9" fmla="*/ 288 h 636"/>
                <a:gd name="T10" fmla="*/ 201 w 212"/>
                <a:gd name="T11" fmla="*/ 391 h 636"/>
                <a:gd name="T12" fmla="*/ 146 w 212"/>
                <a:gd name="T13" fmla="*/ 475 h 636"/>
                <a:gd name="T14" fmla="*/ 101 w 212"/>
                <a:gd name="T15" fmla="*/ 511 h 636"/>
                <a:gd name="T16" fmla="*/ 56 w 212"/>
                <a:gd name="T17" fmla="*/ 604 h 636"/>
                <a:gd name="T18" fmla="*/ 55 w 212"/>
                <a:gd name="T19" fmla="*/ 625 h 636"/>
                <a:gd name="T20" fmla="*/ 44 w 212"/>
                <a:gd name="T21" fmla="*/ 636 h 636"/>
                <a:gd name="T22" fmla="*/ 33 w 212"/>
                <a:gd name="T23" fmla="*/ 625 h 636"/>
                <a:gd name="T24" fmla="*/ 98 w 212"/>
                <a:gd name="T25" fmla="*/ 485 h 636"/>
                <a:gd name="T26" fmla="*/ 135 w 212"/>
                <a:gd name="T27" fmla="*/ 455 h 636"/>
                <a:gd name="T28" fmla="*/ 186 w 212"/>
                <a:gd name="T29" fmla="*/ 359 h 636"/>
                <a:gd name="T30" fmla="*/ 183 w 212"/>
                <a:gd name="T31" fmla="*/ 274 h 636"/>
                <a:gd name="T32" fmla="*/ 126 w 212"/>
                <a:gd name="T33" fmla="*/ 189 h 636"/>
                <a:gd name="T34" fmla="*/ 73 w 212"/>
                <a:gd name="T35" fmla="*/ 144 h 636"/>
                <a:gd name="T36" fmla="*/ 33 w 212"/>
                <a:gd name="T37" fmla="*/ 61 h 636"/>
                <a:gd name="T38" fmla="*/ 27 w 212"/>
                <a:gd name="T39" fmla="*/ 56 h 636"/>
                <a:gd name="T40" fmla="*/ 7 w 212"/>
                <a:gd name="T41" fmla="*/ 56 h 636"/>
                <a:gd name="T42" fmla="*/ 1 w 212"/>
                <a:gd name="T43" fmla="*/ 52 h 636"/>
                <a:gd name="T44" fmla="*/ 2 w 212"/>
                <a:gd name="T45" fmla="*/ 44 h 636"/>
                <a:gd name="T46" fmla="*/ 37 w 212"/>
                <a:gd name="T47" fmla="*/ 4 h 636"/>
                <a:gd name="T48" fmla="*/ 48 w 212"/>
                <a:gd name="T49" fmla="*/ 4 h 636"/>
                <a:gd name="T50" fmla="*/ 84 w 212"/>
                <a:gd name="T51" fmla="*/ 45 h 636"/>
                <a:gd name="T52" fmla="*/ 79 w 212"/>
                <a:gd name="T53" fmla="*/ 56 h 636"/>
                <a:gd name="T54" fmla="*/ 53 w 212"/>
                <a:gd name="T55" fmla="*/ 5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2" h="636">
                  <a:moveTo>
                    <a:pt x="53" y="56"/>
                  </a:moveTo>
                  <a:cubicBezTo>
                    <a:pt x="56" y="66"/>
                    <a:pt x="57" y="74"/>
                    <a:pt x="60" y="83"/>
                  </a:cubicBezTo>
                  <a:cubicBezTo>
                    <a:pt x="68" y="107"/>
                    <a:pt x="83" y="126"/>
                    <a:pt x="103" y="142"/>
                  </a:cubicBezTo>
                  <a:cubicBezTo>
                    <a:pt x="121" y="157"/>
                    <a:pt x="139" y="171"/>
                    <a:pt x="156" y="187"/>
                  </a:cubicBezTo>
                  <a:cubicBezTo>
                    <a:pt x="186" y="214"/>
                    <a:pt x="203" y="248"/>
                    <a:pt x="208" y="288"/>
                  </a:cubicBezTo>
                  <a:cubicBezTo>
                    <a:pt x="212" y="323"/>
                    <a:pt x="211" y="357"/>
                    <a:pt x="201" y="391"/>
                  </a:cubicBezTo>
                  <a:cubicBezTo>
                    <a:pt x="192" y="425"/>
                    <a:pt x="173" y="453"/>
                    <a:pt x="146" y="475"/>
                  </a:cubicBezTo>
                  <a:cubicBezTo>
                    <a:pt x="131" y="487"/>
                    <a:pt x="116" y="499"/>
                    <a:pt x="101" y="511"/>
                  </a:cubicBezTo>
                  <a:cubicBezTo>
                    <a:pt x="72" y="535"/>
                    <a:pt x="59" y="567"/>
                    <a:pt x="56" y="604"/>
                  </a:cubicBezTo>
                  <a:cubicBezTo>
                    <a:pt x="55" y="611"/>
                    <a:pt x="55" y="618"/>
                    <a:pt x="55" y="625"/>
                  </a:cubicBezTo>
                  <a:cubicBezTo>
                    <a:pt x="54" y="631"/>
                    <a:pt x="50" y="636"/>
                    <a:pt x="44" y="636"/>
                  </a:cubicBezTo>
                  <a:cubicBezTo>
                    <a:pt x="37" y="636"/>
                    <a:pt x="33" y="631"/>
                    <a:pt x="33" y="625"/>
                  </a:cubicBezTo>
                  <a:cubicBezTo>
                    <a:pt x="32" y="568"/>
                    <a:pt x="51" y="520"/>
                    <a:pt x="98" y="485"/>
                  </a:cubicBezTo>
                  <a:cubicBezTo>
                    <a:pt x="111" y="475"/>
                    <a:pt x="123" y="465"/>
                    <a:pt x="135" y="455"/>
                  </a:cubicBezTo>
                  <a:cubicBezTo>
                    <a:pt x="166" y="430"/>
                    <a:pt x="181" y="397"/>
                    <a:pt x="186" y="359"/>
                  </a:cubicBezTo>
                  <a:cubicBezTo>
                    <a:pt x="189" y="330"/>
                    <a:pt x="189" y="302"/>
                    <a:pt x="183" y="274"/>
                  </a:cubicBezTo>
                  <a:cubicBezTo>
                    <a:pt x="175" y="238"/>
                    <a:pt x="154" y="211"/>
                    <a:pt x="126" y="189"/>
                  </a:cubicBezTo>
                  <a:cubicBezTo>
                    <a:pt x="108" y="174"/>
                    <a:pt x="90" y="160"/>
                    <a:pt x="73" y="144"/>
                  </a:cubicBezTo>
                  <a:cubicBezTo>
                    <a:pt x="49" y="122"/>
                    <a:pt x="36" y="94"/>
                    <a:pt x="33" y="61"/>
                  </a:cubicBezTo>
                  <a:cubicBezTo>
                    <a:pt x="32" y="57"/>
                    <a:pt x="31" y="56"/>
                    <a:pt x="27" y="56"/>
                  </a:cubicBezTo>
                  <a:cubicBezTo>
                    <a:pt x="20" y="56"/>
                    <a:pt x="14" y="56"/>
                    <a:pt x="7" y="56"/>
                  </a:cubicBezTo>
                  <a:cubicBezTo>
                    <a:pt x="5" y="56"/>
                    <a:pt x="2" y="54"/>
                    <a:pt x="1" y="52"/>
                  </a:cubicBezTo>
                  <a:cubicBezTo>
                    <a:pt x="0" y="50"/>
                    <a:pt x="1" y="46"/>
                    <a:pt x="2" y="44"/>
                  </a:cubicBezTo>
                  <a:cubicBezTo>
                    <a:pt x="14" y="31"/>
                    <a:pt x="25" y="17"/>
                    <a:pt x="37" y="4"/>
                  </a:cubicBezTo>
                  <a:cubicBezTo>
                    <a:pt x="41" y="0"/>
                    <a:pt x="45" y="0"/>
                    <a:pt x="48" y="4"/>
                  </a:cubicBezTo>
                  <a:cubicBezTo>
                    <a:pt x="61" y="17"/>
                    <a:pt x="73" y="31"/>
                    <a:pt x="84" y="45"/>
                  </a:cubicBezTo>
                  <a:cubicBezTo>
                    <a:pt x="89" y="50"/>
                    <a:pt x="86" y="56"/>
                    <a:pt x="79" y="56"/>
                  </a:cubicBezTo>
                  <a:cubicBezTo>
                    <a:pt x="71" y="56"/>
                    <a:pt x="63" y="56"/>
                    <a:pt x="53" y="56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1046163" y="5810251"/>
              <a:ext cx="238125" cy="111125"/>
            </a:xfrm>
            <a:custGeom>
              <a:avLst/>
              <a:gdLst>
                <a:gd name="T0" fmla="*/ 55 w 110"/>
                <a:gd name="T1" fmla="*/ 51 h 51"/>
                <a:gd name="T2" fmla="*/ 12 w 110"/>
                <a:gd name="T3" fmla="*/ 39 h 51"/>
                <a:gd name="T4" fmla="*/ 1 w 110"/>
                <a:gd name="T5" fmla="*/ 26 h 51"/>
                <a:gd name="T6" fmla="*/ 12 w 110"/>
                <a:gd name="T7" fmla="*/ 13 h 51"/>
                <a:gd name="T8" fmla="*/ 99 w 110"/>
                <a:gd name="T9" fmla="*/ 13 h 51"/>
                <a:gd name="T10" fmla="*/ 110 w 110"/>
                <a:gd name="T11" fmla="*/ 27 h 51"/>
                <a:gd name="T12" fmla="*/ 99 w 110"/>
                <a:gd name="T13" fmla="*/ 39 h 51"/>
                <a:gd name="T14" fmla="*/ 55 w 11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51">
                  <a:moveTo>
                    <a:pt x="55" y="51"/>
                  </a:moveTo>
                  <a:cubicBezTo>
                    <a:pt x="40" y="47"/>
                    <a:pt x="25" y="44"/>
                    <a:pt x="12" y="39"/>
                  </a:cubicBezTo>
                  <a:cubicBezTo>
                    <a:pt x="7" y="38"/>
                    <a:pt x="1" y="31"/>
                    <a:pt x="1" y="26"/>
                  </a:cubicBezTo>
                  <a:cubicBezTo>
                    <a:pt x="0" y="21"/>
                    <a:pt x="7" y="15"/>
                    <a:pt x="12" y="13"/>
                  </a:cubicBezTo>
                  <a:cubicBezTo>
                    <a:pt x="40" y="0"/>
                    <a:pt x="70" y="0"/>
                    <a:pt x="99" y="13"/>
                  </a:cubicBezTo>
                  <a:cubicBezTo>
                    <a:pt x="104" y="15"/>
                    <a:pt x="110" y="22"/>
                    <a:pt x="110" y="27"/>
                  </a:cubicBezTo>
                  <a:cubicBezTo>
                    <a:pt x="110" y="31"/>
                    <a:pt x="104" y="38"/>
                    <a:pt x="99" y="39"/>
                  </a:cubicBezTo>
                  <a:cubicBezTo>
                    <a:pt x="85" y="44"/>
                    <a:pt x="70" y="47"/>
                    <a:pt x="55" y="51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1039813" y="5903913"/>
              <a:ext cx="250825" cy="88900"/>
            </a:xfrm>
            <a:custGeom>
              <a:avLst/>
              <a:gdLst>
                <a:gd name="T0" fmla="*/ 4 w 116"/>
                <a:gd name="T1" fmla="*/ 0 h 41"/>
                <a:gd name="T2" fmla="*/ 113 w 116"/>
                <a:gd name="T3" fmla="*/ 0 h 41"/>
                <a:gd name="T4" fmla="*/ 93 w 116"/>
                <a:gd name="T5" fmla="*/ 34 h 41"/>
                <a:gd name="T6" fmla="*/ 23 w 116"/>
                <a:gd name="T7" fmla="*/ 34 h 41"/>
                <a:gd name="T8" fmla="*/ 4 w 11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1">
                  <a:moveTo>
                    <a:pt x="4" y="0"/>
                  </a:moveTo>
                  <a:cubicBezTo>
                    <a:pt x="24" y="21"/>
                    <a:pt x="91" y="22"/>
                    <a:pt x="113" y="0"/>
                  </a:cubicBezTo>
                  <a:cubicBezTo>
                    <a:pt x="116" y="21"/>
                    <a:pt x="112" y="28"/>
                    <a:pt x="93" y="34"/>
                  </a:cubicBezTo>
                  <a:cubicBezTo>
                    <a:pt x="70" y="41"/>
                    <a:pt x="46" y="41"/>
                    <a:pt x="23" y="34"/>
                  </a:cubicBezTo>
                  <a:cubicBezTo>
                    <a:pt x="4" y="28"/>
                    <a:pt x="0" y="20"/>
                    <a:pt x="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039813" y="5975351"/>
              <a:ext cx="254000" cy="88900"/>
            </a:xfrm>
            <a:custGeom>
              <a:avLst/>
              <a:gdLst>
                <a:gd name="T0" fmla="*/ 3 w 117"/>
                <a:gd name="T1" fmla="*/ 0 h 41"/>
                <a:gd name="T2" fmla="*/ 113 w 117"/>
                <a:gd name="T3" fmla="*/ 0 h 41"/>
                <a:gd name="T4" fmla="*/ 92 w 117"/>
                <a:gd name="T5" fmla="*/ 34 h 41"/>
                <a:gd name="T6" fmla="*/ 24 w 117"/>
                <a:gd name="T7" fmla="*/ 34 h 41"/>
                <a:gd name="T8" fmla="*/ 3 w 11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1">
                  <a:moveTo>
                    <a:pt x="3" y="0"/>
                  </a:moveTo>
                  <a:cubicBezTo>
                    <a:pt x="26" y="23"/>
                    <a:pt x="93" y="21"/>
                    <a:pt x="113" y="0"/>
                  </a:cubicBezTo>
                  <a:cubicBezTo>
                    <a:pt x="117" y="21"/>
                    <a:pt x="112" y="28"/>
                    <a:pt x="92" y="34"/>
                  </a:cubicBezTo>
                  <a:cubicBezTo>
                    <a:pt x="69" y="41"/>
                    <a:pt x="46" y="41"/>
                    <a:pt x="24" y="34"/>
                  </a:cubicBezTo>
                  <a:cubicBezTo>
                    <a:pt x="4" y="28"/>
                    <a:pt x="0" y="21"/>
                    <a:pt x="3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1039813" y="6043613"/>
              <a:ext cx="249238" cy="92075"/>
            </a:xfrm>
            <a:custGeom>
              <a:avLst/>
              <a:gdLst>
                <a:gd name="T0" fmla="*/ 114 w 115"/>
                <a:gd name="T1" fmla="*/ 0 h 42"/>
                <a:gd name="T2" fmla="*/ 89 w 115"/>
                <a:gd name="T3" fmla="*/ 36 h 42"/>
                <a:gd name="T4" fmla="*/ 25 w 115"/>
                <a:gd name="T5" fmla="*/ 36 h 42"/>
                <a:gd name="T6" fmla="*/ 3 w 115"/>
                <a:gd name="T7" fmla="*/ 1 h 42"/>
                <a:gd name="T8" fmla="*/ 58 w 115"/>
                <a:gd name="T9" fmla="*/ 17 h 42"/>
                <a:gd name="T10" fmla="*/ 114 w 11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2">
                  <a:moveTo>
                    <a:pt x="114" y="0"/>
                  </a:moveTo>
                  <a:cubicBezTo>
                    <a:pt x="115" y="25"/>
                    <a:pt x="111" y="31"/>
                    <a:pt x="89" y="36"/>
                  </a:cubicBezTo>
                  <a:cubicBezTo>
                    <a:pt x="67" y="42"/>
                    <a:pt x="46" y="42"/>
                    <a:pt x="25" y="36"/>
                  </a:cubicBezTo>
                  <a:cubicBezTo>
                    <a:pt x="4" y="30"/>
                    <a:pt x="0" y="23"/>
                    <a:pt x="3" y="1"/>
                  </a:cubicBezTo>
                  <a:cubicBezTo>
                    <a:pt x="19" y="15"/>
                    <a:pt x="38" y="17"/>
                    <a:pt x="58" y="17"/>
                  </a:cubicBezTo>
                  <a:cubicBezTo>
                    <a:pt x="78" y="17"/>
                    <a:pt x="97" y="15"/>
                    <a:pt x="114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1408113" y="5764213"/>
              <a:ext cx="123825" cy="141288"/>
            </a:xfrm>
            <a:custGeom>
              <a:avLst/>
              <a:gdLst>
                <a:gd name="T0" fmla="*/ 0 w 57"/>
                <a:gd name="T1" fmla="*/ 34 h 65"/>
                <a:gd name="T2" fmla="*/ 29 w 57"/>
                <a:gd name="T3" fmla="*/ 1 h 65"/>
                <a:gd name="T4" fmla="*/ 57 w 57"/>
                <a:gd name="T5" fmla="*/ 33 h 65"/>
                <a:gd name="T6" fmla="*/ 28 w 57"/>
                <a:gd name="T7" fmla="*/ 65 h 65"/>
                <a:gd name="T8" fmla="*/ 0 w 57"/>
                <a:gd name="T9" fmla="*/ 34 h 65"/>
                <a:gd name="T10" fmla="*/ 44 w 57"/>
                <a:gd name="T11" fmla="*/ 35 h 65"/>
                <a:gd name="T12" fmla="*/ 42 w 57"/>
                <a:gd name="T13" fmla="*/ 34 h 65"/>
                <a:gd name="T14" fmla="*/ 42 w 57"/>
                <a:gd name="T15" fmla="*/ 27 h 65"/>
                <a:gd name="T16" fmla="*/ 28 w 57"/>
                <a:gd name="T17" fmla="*/ 13 h 65"/>
                <a:gd name="T18" fmla="*/ 14 w 57"/>
                <a:gd name="T19" fmla="*/ 27 h 65"/>
                <a:gd name="T20" fmla="*/ 15 w 57"/>
                <a:gd name="T21" fmla="*/ 41 h 65"/>
                <a:gd name="T22" fmla="*/ 35 w 57"/>
                <a:gd name="T23" fmla="*/ 50 h 65"/>
                <a:gd name="T24" fmla="*/ 44 w 57"/>
                <a:gd name="T25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5">
                  <a:moveTo>
                    <a:pt x="0" y="34"/>
                  </a:moveTo>
                  <a:cubicBezTo>
                    <a:pt x="0" y="13"/>
                    <a:pt x="11" y="0"/>
                    <a:pt x="29" y="1"/>
                  </a:cubicBezTo>
                  <a:cubicBezTo>
                    <a:pt x="46" y="1"/>
                    <a:pt x="57" y="14"/>
                    <a:pt x="57" y="33"/>
                  </a:cubicBezTo>
                  <a:cubicBezTo>
                    <a:pt x="57" y="52"/>
                    <a:pt x="45" y="65"/>
                    <a:pt x="28" y="65"/>
                  </a:cubicBezTo>
                  <a:cubicBezTo>
                    <a:pt x="10" y="65"/>
                    <a:pt x="0" y="53"/>
                    <a:pt x="0" y="34"/>
                  </a:cubicBezTo>
                  <a:close/>
                  <a:moveTo>
                    <a:pt x="44" y="35"/>
                  </a:moveTo>
                  <a:cubicBezTo>
                    <a:pt x="44" y="34"/>
                    <a:pt x="43" y="34"/>
                    <a:pt x="42" y="34"/>
                  </a:cubicBezTo>
                  <a:cubicBezTo>
                    <a:pt x="42" y="32"/>
                    <a:pt x="42" y="29"/>
                    <a:pt x="42" y="27"/>
                  </a:cubicBezTo>
                  <a:cubicBezTo>
                    <a:pt x="42" y="18"/>
                    <a:pt x="36" y="13"/>
                    <a:pt x="28" y="13"/>
                  </a:cubicBezTo>
                  <a:cubicBezTo>
                    <a:pt x="20" y="13"/>
                    <a:pt x="15" y="18"/>
                    <a:pt x="14" y="27"/>
                  </a:cubicBezTo>
                  <a:cubicBezTo>
                    <a:pt x="14" y="32"/>
                    <a:pt x="14" y="36"/>
                    <a:pt x="15" y="41"/>
                  </a:cubicBezTo>
                  <a:cubicBezTo>
                    <a:pt x="16" y="51"/>
                    <a:pt x="28" y="57"/>
                    <a:pt x="35" y="50"/>
                  </a:cubicBezTo>
                  <a:cubicBezTo>
                    <a:pt x="40" y="47"/>
                    <a:pt x="41" y="40"/>
                    <a:pt x="44" y="3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1265238" y="5600701"/>
              <a:ext cx="122238" cy="138113"/>
            </a:xfrm>
            <a:custGeom>
              <a:avLst/>
              <a:gdLst>
                <a:gd name="T0" fmla="*/ 56 w 56"/>
                <a:gd name="T1" fmla="*/ 32 h 64"/>
                <a:gd name="T2" fmla="*/ 28 w 56"/>
                <a:gd name="T3" fmla="*/ 64 h 64"/>
                <a:gd name="T4" fmla="*/ 0 w 56"/>
                <a:gd name="T5" fmla="*/ 34 h 64"/>
                <a:gd name="T6" fmla="*/ 28 w 56"/>
                <a:gd name="T7" fmla="*/ 1 h 64"/>
                <a:gd name="T8" fmla="*/ 56 w 56"/>
                <a:gd name="T9" fmla="*/ 32 h 64"/>
                <a:gd name="T10" fmla="*/ 43 w 56"/>
                <a:gd name="T11" fmla="*/ 32 h 64"/>
                <a:gd name="T12" fmla="*/ 27 w 56"/>
                <a:gd name="T13" fmla="*/ 13 h 64"/>
                <a:gd name="T14" fmla="*/ 14 w 56"/>
                <a:gd name="T15" fmla="*/ 34 h 64"/>
                <a:gd name="T16" fmla="*/ 28 w 56"/>
                <a:gd name="T17" fmla="*/ 52 h 64"/>
                <a:gd name="T18" fmla="*/ 43 w 56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56" y="32"/>
                  </a:moveTo>
                  <a:cubicBezTo>
                    <a:pt x="56" y="52"/>
                    <a:pt x="46" y="64"/>
                    <a:pt x="28" y="64"/>
                  </a:cubicBezTo>
                  <a:cubicBezTo>
                    <a:pt x="11" y="64"/>
                    <a:pt x="0" y="52"/>
                    <a:pt x="0" y="34"/>
                  </a:cubicBezTo>
                  <a:cubicBezTo>
                    <a:pt x="0" y="13"/>
                    <a:pt x="10" y="1"/>
                    <a:pt x="28" y="1"/>
                  </a:cubicBezTo>
                  <a:cubicBezTo>
                    <a:pt x="46" y="0"/>
                    <a:pt x="56" y="12"/>
                    <a:pt x="56" y="32"/>
                  </a:cubicBezTo>
                  <a:close/>
                  <a:moveTo>
                    <a:pt x="43" y="32"/>
                  </a:moveTo>
                  <a:cubicBezTo>
                    <a:pt x="42" y="18"/>
                    <a:pt x="38" y="12"/>
                    <a:pt x="27" y="13"/>
                  </a:cubicBezTo>
                  <a:cubicBezTo>
                    <a:pt x="18" y="14"/>
                    <a:pt x="14" y="21"/>
                    <a:pt x="14" y="34"/>
                  </a:cubicBezTo>
                  <a:cubicBezTo>
                    <a:pt x="14" y="46"/>
                    <a:pt x="19" y="52"/>
                    <a:pt x="28" y="52"/>
                  </a:cubicBezTo>
                  <a:cubicBezTo>
                    <a:pt x="38" y="53"/>
                    <a:pt x="43" y="46"/>
                    <a:pt x="43" y="3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1314451" y="5634038"/>
              <a:ext cx="168275" cy="242888"/>
            </a:xfrm>
            <a:custGeom>
              <a:avLst/>
              <a:gdLst>
                <a:gd name="T0" fmla="*/ 11 w 77"/>
                <a:gd name="T1" fmla="*/ 112 h 112"/>
                <a:gd name="T2" fmla="*/ 0 w 77"/>
                <a:gd name="T3" fmla="*/ 106 h 112"/>
                <a:gd name="T4" fmla="*/ 67 w 77"/>
                <a:gd name="T5" fmla="*/ 0 h 112"/>
                <a:gd name="T6" fmla="*/ 77 w 77"/>
                <a:gd name="T7" fmla="*/ 6 h 112"/>
                <a:gd name="T8" fmla="*/ 11 w 7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2">
                  <a:moveTo>
                    <a:pt x="11" y="112"/>
                  </a:moveTo>
                  <a:cubicBezTo>
                    <a:pt x="7" y="110"/>
                    <a:pt x="4" y="108"/>
                    <a:pt x="0" y="106"/>
                  </a:cubicBezTo>
                  <a:cubicBezTo>
                    <a:pt x="23" y="71"/>
                    <a:pt x="44" y="36"/>
                    <a:pt x="67" y="0"/>
                  </a:cubicBezTo>
                  <a:cubicBezTo>
                    <a:pt x="70" y="2"/>
                    <a:pt x="73" y="4"/>
                    <a:pt x="77" y="6"/>
                  </a:cubicBezTo>
                  <a:cubicBezTo>
                    <a:pt x="55" y="42"/>
                    <a:pt x="33" y="77"/>
                    <a:pt x="11" y="11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H="1">
            <a:off x="6698534" y="6210004"/>
            <a:ext cx="3291840" cy="0"/>
          </a:xfrm>
          <a:prstGeom prst="line">
            <a:avLst/>
          </a:prstGeom>
          <a:noFill/>
          <a:ln w="9525" cap="flat" cmpd="sng" algn="ctr">
            <a:solidFill>
              <a:srgbClr val="3E3C4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5326676" y="5034873"/>
            <a:ext cx="1281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Agreement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16876" y="6298141"/>
            <a:ext cx="1281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Agreement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17398" y="2086370"/>
            <a:ext cx="4796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B98D36"/>
              </a:buClr>
              <a:buFont typeface="Wingdings" panose="05000000000000000000" pitchFamily="2" charset="2"/>
              <a:buChar char="§"/>
              <a:tabLst>
                <a:tab pos="360000" algn="l"/>
              </a:tabLst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According to these agreements, the UAE and its partners accord each other preferential access for a specified list of goods.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40" y="3177920"/>
            <a:ext cx="746750" cy="55934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 flipH="1">
            <a:off x="4335329" y="3104382"/>
            <a:ext cx="1045355" cy="632880"/>
            <a:chOff x="2448795" y="2889786"/>
            <a:chExt cx="1172328" cy="709752"/>
          </a:xfrm>
        </p:grpSpPr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2765589" y="2889786"/>
              <a:ext cx="531520" cy="709752"/>
            </a:xfrm>
            <a:custGeom>
              <a:avLst/>
              <a:gdLst>
                <a:gd name="T0" fmla="*/ 23 w 141"/>
                <a:gd name="T1" fmla="*/ 69 h 189"/>
                <a:gd name="T2" fmla="*/ 35 w 141"/>
                <a:gd name="T3" fmla="*/ 57 h 189"/>
                <a:gd name="T4" fmla="*/ 35 w 141"/>
                <a:gd name="T5" fmla="*/ 79 h 189"/>
                <a:gd name="T6" fmla="*/ 23 w 141"/>
                <a:gd name="T7" fmla="*/ 92 h 189"/>
                <a:gd name="T8" fmla="*/ 35 w 141"/>
                <a:gd name="T9" fmla="*/ 79 h 189"/>
                <a:gd name="T10" fmla="*/ 23 w 141"/>
                <a:gd name="T11" fmla="*/ 101 h 189"/>
                <a:gd name="T12" fmla="*/ 35 w 141"/>
                <a:gd name="T13" fmla="*/ 114 h 189"/>
                <a:gd name="T14" fmla="*/ 35 w 141"/>
                <a:gd name="T15" fmla="*/ 123 h 189"/>
                <a:gd name="T16" fmla="*/ 23 w 141"/>
                <a:gd name="T17" fmla="*/ 136 h 189"/>
                <a:gd name="T18" fmla="*/ 35 w 141"/>
                <a:gd name="T19" fmla="*/ 123 h 189"/>
                <a:gd name="T20" fmla="*/ 35 w 141"/>
                <a:gd name="T21" fmla="*/ 158 h 189"/>
                <a:gd name="T22" fmla="*/ 23 w 141"/>
                <a:gd name="T23" fmla="*/ 146 h 189"/>
                <a:gd name="T24" fmla="*/ 44 w 141"/>
                <a:gd name="T25" fmla="*/ 158 h 189"/>
                <a:gd name="T26" fmla="*/ 119 w 141"/>
                <a:gd name="T27" fmla="*/ 151 h 189"/>
                <a:gd name="T28" fmla="*/ 44 w 141"/>
                <a:gd name="T29" fmla="*/ 158 h 189"/>
                <a:gd name="T30" fmla="*/ 44 w 141"/>
                <a:gd name="T31" fmla="*/ 129 h 189"/>
                <a:gd name="T32" fmla="*/ 119 w 141"/>
                <a:gd name="T33" fmla="*/ 136 h 189"/>
                <a:gd name="T34" fmla="*/ 119 w 141"/>
                <a:gd name="T35" fmla="*/ 107 h 189"/>
                <a:gd name="T36" fmla="*/ 44 w 141"/>
                <a:gd name="T37" fmla="*/ 114 h 189"/>
                <a:gd name="T38" fmla="*/ 119 w 141"/>
                <a:gd name="T39" fmla="*/ 107 h 189"/>
                <a:gd name="T40" fmla="*/ 44 w 141"/>
                <a:gd name="T41" fmla="*/ 62 h 189"/>
                <a:gd name="T42" fmla="*/ 119 w 141"/>
                <a:gd name="T43" fmla="*/ 69 h 189"/>
                <a:gd name="T44" fmla="*/ 119 w 141"/>
                <a:gd name="T45" fmla="*/ 84 h 189"/>
                <a:gd name="T46" fmla="*/ 44 w 141"/>
                <a:gd name="T47" fmla="*/ 92 h 189"/>
                <a:gd name="T48" fmla="*/ 119 w 141"/>
                <a:gd name="T49" fmla="*/ 84 h 189"/>
                <a:gd name="T50" fmla="*/ 59 w 141"/>
                <a:gd name="T51" fmla="*/ 12 h 189"/>
                <a:gd name="T52" fmla="*/ 82 w 141"/>
                <a:gd name="T53" fmla="*/ 12 h 189"/>
                <a:gd name="T54" fmla="*/ 115 w 141"/>
                <a:gd name="T55" fmla="*/ 37 h 189"/>
                <a:gd name="T56" fmla="*/ 37 w 141"/>
                <a:gd name="T57" fmla="*/ 23 h 189"/>
                <a:gd name="T58" fmla="*/ 71 w 141"/>
                <a:gd name="T59" fmla="*/ 15 h 189"/>
                <a:gd name="T60" fmla="*/ 71 w 141"/>
                <a:gd name="T61" fmla="*/ 9 h 189"/>
                <a:gd name="T62" fmla="*/ 132 w 141"/>
                <a:gd name="T63" fmla="*/ 16 h 189"/>
                <a:gd name="T64" fmla="*/ 106 w 141"/>
                <a:gd name="T65" fmla="*/ 18 h 189"/>
                <a:gd name="T66" fmla="*/ 130 w 141"/>
                <a:gd name="T67" fmla="*/ 27 h 189"/>
                <a:gd name="T68" fmla="*/ 11 w 141"/>
                <a:gd name="T69" fmla="*/ 178 h 189"/>
                <a:gd name="T70" fmla="*/ 24 w 141"/>
                <a:gd name="T71" fmla="*/ 27 h 189"/>
                <a:gd name="T72" fmla="*/ 43 w 141"/>
                <a:gd name="T73" fmla="*/ 16 h 189"/>
                <a:gd name="T74" fmla="*/ 0 w 141"/>
                <a:gd name="T75" fmla="*/ 25 h 189"/>
                <a:gd name="T76" fmla="*/ 9 w 141"/>
                <a:gd name="T77" fmla="*/ 189 h 189"/>
                <a:gd name="T78" fmla="*/ 141 w 141"/>
                <a:gd name="T79" fmla="*/ 180 h 189"/>
                <a:gd name="T80" fmla="*/ 132 w 141"/>
                <a:gd name="T81" fmla="*/ 1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89">
                  <a:moveTo>
                    <a:pt x="35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5" y="57"/>
                    <a:pt x="35" y="57"/>
                    <a:pt x="35" y="57"/>
                  </a:cubicBezTo>
                  <a:lnTo>
                    <a:pt x="35" y="69"/>
                  </a:lnTo>
                  <a:close/>
                  <a:moveTo>
                    <a:pt x="35" y="79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92"/>
                    <a:pt x="35" y="92"/>
                    <a:pt x="35" y="92"/>
                  </a:cubicBezTo>
                  <a:lnTo>
                    <a:pt x="35" y="79"/>
                  </a:lnTo>
                  <a:close/>
                  <a:moveTo>
                    <a:pt x="35" y="101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35" y="114"/>
                    <a:pt x="35" y="114"/>
                    <a:pt x="35" y="114"/>
                  </a:cubicBezTo>
                  <a:lnTo>
                    <a:pt x="35" y="101"/>
                  </a:lnTo>
                  <a:close/>
                  <a:moveTo>
                    <a:pt x="35" y="123"/>
                  </a:moveTo>
                  <a:cubicBezTo>
                    <a:pt x="23" y="123"/>
                    <a:pt x="23" y="123"/>
                    <a:pt x="23" y="123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35" y="136"/>
                    <a:pt x="35" y="136"/>
                    <a:pt x="35" y="136"/>
                  </a:cubicBezTo>
                  <a:lnTo>
                    <a:pt x="35" y="123"/>
                  </a:lnTo>
                  <a:close/>
                  <a:moveTo>
                    <a:pt x="23" y="158"/>
                  </a:moveTo>
                  <a:cubicBezTo>
                    <a:pt x="35" y="158"/>
                    <a:pt x="35" y="158"/>
                    <a:pt x="35" y="15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3" y="146"/>
                    <a:pt x="23" y="146"/>
                    <a:pt x="23" y="146"/>
                  </a:cubicBezTo>
                  <a:lnTo>
                    <a:pt x="23" y="158"/>
                  </a:lnTo>
                  <a:close/>
                  <a:moveTo>
                    <a:pt x="44" y="158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44" y="151"/>
                    <a:pt x="44" y="151"/>
                    <a:pt x="44" y="151"/>
                  </a:cubicBezTo>
                  <a:lnTo>
                    <a:pt x="44" y="158"/>
                  </a:lnTo>
                  <a:close/>
                  <a:moveTo>
                    <a:pt x="119" y="129"/>
                  </a:moveTo>
                  <a:cubicBezTo>
                    <a:pt x="44" y="129"/>
                    <a:pt x="44" y="129"/>
                    <a:pt x="44" y="129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119" y="136"/>
                    <a:pt x="119" y="136"/>
                    <a:pt x="119" y="136"/>
                  </a:cubicBezTo>
                  <a:lnTo>
                    <a:pt x="119" y="129"/>
                  </a:lnTo>
                  <a:close/>
                  <a:moveTo>
                    <a:pt x="119" y="107"/>
                  </a:moveTo>
                  <a:cubicBezTo>
                    <a:pt x="44" y="107"/>
                    <a:pt x="44" y="107"/>
                    <a:pt x="44" y="10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119" y="114"/>
                    <a:pt x="119" y="114"/>
                    <a:pt x="119" y="114"/>
                  </a:cubicBezTo>
                  <a:lnTo>
                    <a:pt x="119" y="107"/>
                  </a:lnTo>
                  <a:close/>
                  <a:moveTo>
                    <a:pt x="119" y="62"/>
                  </a:moveTo>
                  <a:cubicBezTo>
                    <a:pt x="44" y="62"/>
                    <a:pt x="44" y="62"/>
                    <a:pt x="44" y="62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119" y="69"/>
                    <a:pt x="119" y="69"/>
                    <a:pt x="119" y="69"/>
                  </a:cubicBezTo>
                  <a:lnTo>
                    <a:pt x="119" y="62"/>
                  </a:lnTo>
                  <a:close/>
                  <a:moveTo>
                    <a:pt x="119" y="84"/>
                  </a:moveTo>
                  <a:cubicBezTo>
                    <a:pt x="44" y="84"/>
                    <a:pt x="44" y="84"/>
                    <a:pt x="44" y="84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119" y="92"/>
                    <a:pt x="119" y="92"/>
                    <a:pt x="119" y="92"/>
                  </a:cubicBezTo>
                  <a:lnTo>
                    <a:pt x="119" y="84"/>
                  </a:lnTo>
                  <a:close/>
                  <a:moveTo>
                    <a:pt x="37" y="23"/>
                  </a:moveTo>
                  <a:cubicBezTo>
                    <a:pt x="56" y="18"/>
                    <a:pt x="59" y="16"/>
                    <a:pt x="59" y="12"/>
                  </a:cubicBezTo>
                  <a:cubicBezTo>
                    <a:pt x="59" y="5"/>
                    <a:pt x="64" y="0"/>
                    <a:pt x="71" y="0"/>
                  </a:cubicBezTo>
                  <a:cubicBezTo>
                    <a:pt x="77" y="0"/>
                    <a:pt x="82" y="5"/>
                    <a:pt x="82" y="12"/>
                  </a:cubicBezTo>
                  <a:cubicBezTo>
                    <a:pt x="82" y="16"/>
                    <a:pt x="85" y="18"/>
                    <a:pt x="104" y="23"/>
                  </a:cubicBezTo>
                  <a:cubicBezTo>
                    <a:pt x="115" y="26"/>
                    <a:pt x="115" y="37"/>
                    <a:pt x="115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26"/>
                    <a:pt x="37" y="23"/>
                  </a:cubicBezTo>
                  <a:moveTo>
                    <a:pt x="68" y="12"/>
                  </a:moveTo>
                  <a:cubicBezTo>
                    <a:pt x="68" y="13"/>
                    <a:pt x="69" y="15"/>
                    <a:pt x="71" y="15"/>
                  </a:cubicBezTo>
                  <a:cubicBezTo>
                    <a:pt x="72" y="15"/>
                    <a:pt x="74" y="13"/>
                    <a:pt x="74" y="12"/>
                  </a:cubicBezTo>
                  <a:cubicBezTo>
                    <a:pt x="74" y="10"/>
                    <a:pt x="72" y="9"/>
                    <a:pt x="71" y="9"/>
                  </a:cubicBezTo>
                  <a:cubicBezTo>
                    <a:pt x="69" y="9"/>
                    <a:pt x="68" y="10"/>
                    <a:pt x="68" y="12"/>
                  </a:cubicBezTo>
                  <a:moveTo>
                    <a:pt x="132" y="16"/>
                  </a:move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3" y="17"/>
                    <a:pt x="106" y="18"/>
                  </a:cubicBezTo>
                  <a:cubicBezTo>
                    <a:pt x="112" y="20"/>
                    <a:pt x="115" y="23"/>
                    <a:pt x="118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3"/>
                    <a:pt x="30" y="20"/>
                    <a:pt x="36" y="18"/>
                  </a:cubicBezTo>
                  <a:cubicBezTo>
                    <a:pt x="38" y="17"/>
                    <a:pt x="41" y="17"/>
                    <a:pt x="4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20"/>
                    <a:pt x="0" y="2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5"/>
                    <a:pt x="4" y="189"/>
                    <a:pt x="9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7" y="189"/>
                    <a:pt x="141" y="185"/>
                    <a:pt x="141" y="180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0"/>
                    <a:pt x="137" y="16"/>
                    <a:pt x="132" y="16"/>
                  </a:cubicBezTo>
                </a:path>
              </a:pathLst>
            </a:custGeom>
            <a:solidFill>
              <a:srgbClr val="3E3C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 rot="18900000">
              <a:off x="3230639" y="3088751"/>
              <a:ext cx="390484" cy="380766"/>
            </a:xfrm>
            <a:custGeom>
              <a:avLst/>
              <a:gdLst>
                <a:gd name="T0" fmla="*/ 64 w 187"/>
                <a:gd name="T1" fmla="*/ 82 h 182"/>
                <a:gd name="T2" fmla="*/ 74 w 187"/>
                <a:gd name="T3" fmla="*/ 92 h 182"/>
                <a:gd name="T4" fmla="*/ 59 w 187"/>
                <a:gd name="T5" fmla="*/ 99 h 182"/>
                <a:gd name="T6" fmla="*/ 47 w 187"/>
                <a:gd name="T7" fmla="*/ 95 h 182"/>
                <a:gd name="T8" fmla="*/ 7 w 187"/>
                <a:gd name="T9" fmla="*/ 54 h 182"/>
                <a:gd name="T10" fmla="*/ 9 w 187"/>
                <a:gd name="T11" fmla="*/ 27 h 182"/>
                <a:gd name="T12" fmla="*/ 30 w 187"/>
                <a:gd name="T13" fmla="*/ 7 h 182"/>
                <a:gd name="T14" fmla="*/ 46 w 187"/>
                <a:gd name="T15" fmla="*/ 0 h 182"/>
                <a:gd name="T16" fmla="*/ 57 w 187"/>
                <a:gd name="T17" fmla="*/ 4 h 182"/>
                <a:gd name="T18" fmla="*/ 97 w 187"/>
                <a:gd name="T19" fmla="*/ 44 h 182"/>
                <a:gd name="T20" fmla="*/ 95 w 187"/>
                <a:gd name="T21" fmla="*/ 72 h 182"/>
                <a:gd name="T22" fmla="*/ 85 w 187"/>
                <a:gd name="T23" fmla="*/ 61 h 182"/>
                <a:gd name="T24" fmla="*/ 87 w 187"/>
                <a:gd name="T25" fmla="*/ 55 h 182"/>
                <a:gd name="T26" fmla="*/ 47 w 187"/>
                <a:gd name="T27" fmla="*/ 14 h 182"/>
                <a:gd name="T28" fmla="*/ 46 w 187"/>
                <a:gd name="T29" fmla="*/ 14 h 182"/>
                <a:gd name="T30" fmla="*/ 40 w 187"/>
                <a:gd name="T31" fmla="*/ 17 h 182"/>
                <a:gd name="T32" fmla="*/ 20 w 187"/>
                <a:gd name="T33" fmla="*/ 37 h 182"/>
                <a:gd name="T34" fmla="*/ 17 w 187"/>
                <a:gd name="T35" fmla="*/ 44 h 182"/>
                <a:gd name="T36" fmla="*/ 58 w 187"/>
                <a:gd name="T37" fmla="*/ 84 h 182"/>
                <a:gd name="T38" fmla="*/ 64 w 187"/>
                <a:gd name="T39" fmla="*/ 82 h 182"/>
                <a:gd name="T40" fmla="*/ 180 w 187"/>
                <a:gd name="T41" fmla="*/ 127 h 182"/>
                <a:gd name="T42" fmla="*/ 140 w 187"/>
                <a:gd name="T43" fmla="*/ 87 h 182"/>
                <a:gd name="T44" fmla="*/ 128 w 187"/>
                <a:gd name="T45" fmla="*/ 82 h 182"/>
                <a:gd name="T46" fmla="*/ 113 w 187"/>
                <a:gd name="T47" fmla="*/ 89 h 182"/>
                <a:gd name="T48" fmla="*/ 123 w 187"/>
                <a:gd name="T49" fmla="*/ 100 h 182"/>
                <a:gd name="T50" fmla="*/ 128 w 187"/>
                <a:gd name="T51" fmla="*/ 97 h 182"/>
                <a:gd name="T52" fmla="*/ 129 w 187"/>
                <a:gd name="T53" fmla="*/ 97 h 182"/>
                <a:gd name="T54" fmla="*/ 170 w 187"/>
                <a:gd name="T55" fmla="*/ 138 h 182"/>
                <a:gd name="T56" fmla="*/ 167 w 187"/>
                <a:gd name="T57" fmla="*/ 144 h 182"/>
                <a:gd name="T58" fmla="*/ 147 w 187"/>
                <a:gd name="T59" fmla="*/ 165 h 182"/>
                <a:gd name="T60" fmla="*/ 140 w 187"/>
                <a:gd name="T61" fmla="*/ 167 h 182"/>
                <a:gd name="T62" fmla="*/ 100 w 187"/>
                <a:gd name="T63" fmla="*/ 127 h 182"/>
                <a:gd name="T64" fmla="*/ 102 w 187"/>
                <a:gd name="T65" fmla="*/ 120 h 182"/>
                <a:gd name="T66" fmla="*/ 92 w 187"/>
                <a:gd name="T67" fmla="*/ 110 h 182"/>
                <a:gd name="T68" fmla="*/ 90 w 187"/>
                <a:gd name="T69" fmla="*/ 137 h 182"/>
                <a:gd name="T70" fmla="*/ 130 w 187"/>
                <a:gd name="T71" fmla="*/ 177 h 182"/>
                <a:gd name="T72" fmla="*/ 141 w 187"/>
                <a:gd name="T73" fmla="*/ 182 h 182"/>
                <a:gd name="T74" fmla="*/ 141 w 187"/>
                <a:gd name="T75" fmla="*/ 182 h 182"/>
                <a:gd name="T76" fmla="*/ 157 w 187"/>
                <a:gd name="T77" fmla="*/ 175 h 182"/>
                <a:gd name="T78" fmla="*/ 178 w 187"/>
                <a:gd name="T79" fmla="*/ 155 h 182"/>
                <a:gd name="T80" fmla="*/ 180 w 187"/>
                <a:gd name="T81" fmla="*/ 127 h 182"/>
                <a:gd name="T82" fmla="*/ 60 w 187"/>
                <a:gd name="T83" fmla="*/ 57 h 182"/>
                <a:gd name="T84" fmla="*/ 60 w 187"/>
                <a:gd name="T85" fmla="*/ 70 h 182"/>
                <a:gd name="T86" fmla="*/ 114 w 187"/>
                <a:gd name="T87" fmla="*/ 124 h 182"/>
                <a:gd name="T88" fmla="*/ 121 w 187"/>
                <a:gd name="T89" fmla="*/ 127 h 182"/>
                <a:gd name="T90" fmla="*/ 127 w 187"/>
                <a:gd name="T91" fmla="*/ 124 h 182"/>
                <a:gd name="T92" fmla="*/ 127 w 187"/>
                <a:gd name="T93" fmla="*/ 112 h 182"/>
                <a:gd name="T94" fmla="*/ 73 w 187"/>
                <a:gd name="T95" fmla="*/ 57 h 182"/>
                <a:gd name="T96" fmla="*/ 60 w 187"/>
                <a:gd name="T97" fmla="*/ 5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82">
                  <a:moveTo>
                    <a:pt x="64" y="8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0" y="97"/>
                    <a:pt x="64" y="99"/>
                    <a:pt x="59" y="99"/>
                  </a:cubicBezTo>
                  <a:cubicBezTo>
                    <a:pt x="54" y="99"/>
                    <a:pt x="50" y="98"/>
                    <a:pt x="47" y="9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47"/>
                    <a:pt x="1" y="35"/>
                    <a:pt x="9" y="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2"/>
                    <a:pt x="40" y="0"/>
                    <a:pt x="46" y="0"/>
                  </a:cubicBezTo>
                  <a:cubicBezTo>
                    <a:pt x="50" y="0"/>
                    <a:pt x="54" y="1"/>
                    <a:pt x="57" y="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104" y="51"/>
                    <a:pt x="103" y="63"/>
                    <a:pt x="95" y="7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7" y="58"/>
                    <a:pt x="87" y="55"/>
                    <a:pt x="87" y="5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4" y="14"/>
                    <a:pt x="42" y="15"/>
                    <a:pt x="40" y="1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40"/>
                    <a:pt x="17" y="43"/>
                    <a:pt x="17" y="4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5"/>
                    <a:pt x="61" y="85"/>
                    <a:pt x="64" y="82"/>
                  </a:cubicBezTo>
                  <a:close/>
                  <a:moveTo>
                    <a:pt x="180" y="127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137" y="84"/>
                    <a:pt x="133" y="82"/>
                    <a:pt x="128" y="82"/>
                  </a:cubicBezTo>
                  <a:cubicBezTo>
                    <a:pt x="123" y="82"/>
                    <a:pt x="117" y="85"/>
                    <a:pt x="113" y="89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5" y="98"/>
                    <a:pt x="127" y="97"/>
                    <a:pt x="128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41"/>
                    <a:pt x="167" y="144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4" y="167"/>
                    <a:pt x="141" y="167"/>
                    <a:pt x="140" y="16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6"/>
                    <a:pt x="100" y="123"/>
                    <a:pt x="102" y="12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84" y="118"/>
                    <a:pt x="83" y="130"/>
                    <a:pt x="90" y="137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33" y="180"/>
                    <a:pt x="137" y="182"/>
                    <a:pt x="141" y="182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7" y="182"/>
                    <a:pt x="153" y="179"/>
                    <a:pt x="157" y="17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86" y="146"/>
                    <a:pt x="187" y="134"/>
                    <a:pt x="180" y="127"/>
                  </a:cubicBezTo>
                  <a:close/>
                  <a:moveTo>
                    <a:pt x="60" y="57"/>
                  </a:moveTo>
                  <a:cubicBezTo>
                    <a:pt x="56" y="61"/>
                    <a:pt x="56" y="66"/>
                    <a:pt x="60" y="7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6" y="126"/>
                    <a:pt x="118" y="127"/>
                    <a:pt x="121" y="127"/>
                  </a:cubicBezTo>
                  <a:cubicBezTo>
                    <a:pt x="123" y="127"/>
                    <a:pt x="125" y="126"/>
                    <a:pt x="127" y="124"/>
                  </a:cubicBezTo>
                  <a:cubicBezTo>
                    <a:pt x="131" y="121"/>
                    <a:pt x="131" y="115"/>
                    <a:pt x="127" y="112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9" y="53"/>
                    <a:pt x="63" y="53"/>
                    <a:pt x="60" y="57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 rot="18900000">
              <a:off x="2448795" y="3088751"/>
              <a:ext cx="390484" cy="380766"/>
            </a:xfrm>
            <a:custGeom>
              <a:avLst/>
              <a:gdLst>
                <a:gd name="T0" fmla="*/ 64 w 187"/>
                <a:gd name="T1" fmla="*/ 82 h 182"/>
                <a:gd name="T2" fmla="*/ 74 w 187"/>
                <a:gd name="T3" fmla="*/ 92 h 182"/>
                <a:gd name="T4" fmla="*/ 59 w 187"/>
                <a:gd name="T5" fmla="*/ 99 h 182"/>
                <a:gd name="T6" fmla="*/ 47 w 187"/>
                <a:gd name="T7" fmla="*/ 95 h 182"/>
                <a:gd name="T8" fmla="*/ 7 w 187"/>
                <a:gd name="T9" fmla="*/ 54 h 182"/>
                <a:gd name="T10" fmla="*/ 9 w 187"/>
                <a:gd name="T11" fmla="*/ 27 h 182"/>
                <a:gd name="T12" fmla="*/ 30 w 187"/>
                <a:gd name="T13" fmla="*/ 7 h 182"/>
                <a:gd name="T14" fmla="*/ 46 w 187"/>
                <a:gd name="T15" fmla="*/ 0 h 182"/>
                <a:gd name="T16" fmla="*/ 57 w 187"/>
                <a:gd name="T17" fmla="*/ 4 h 182"/>
                <a:gd name="T18" fmla="*/ 97 w 187"/>
                <a:gd name="T19" fmla="*/ 44 h 182"/>
                <a:gd name="T20" fmla="*/ 95 w 187"/>
                <a:gd name="T21" fmla="*/ 72 h 182"/>
                <a:gd name="T22" fmla="*/ 85 w 187"/>
                <a:gd name="T23" fmla="*/ 61 h 182"/>
                <a:gd name="T24" fmla="*/ 87 w 187"/>
                <a:gd name="T25" fmla="*/ 55 h 182"/>
                <a:gd name="T26" fmla="*/ 47 w 187"/>
                <a:gd name="T27" fmla="*/ 14 h 182"/>
                <a:gd name="T28" fmla="*/ 46 w 187"/>
                <a:gd name="T29" fmla="*/ 14 h 182"/>
                <a:gd name="T30" fmla="*/ 40 w 187"/>
                <a:gd name="T31" fmla="*/ 17 h 182"/>
                <a:gd name="T32" fmla="*/ 20 w 187"/>
                <a:gd name="T33" fmla="*/ 37 h 182"/>
                <a:gd name="T34" fmla="*/ 17 w 187"/>
                <a:gd name="T35" fmla="*/ 44 h 182"/>
                <a:gd name="T36" fmla="*/ 58 w 187"/>
                <a:gd name="T37" fmla="*/ 84 h 182"/>
                <a:gd name="T38" fmla="*/ 64 w 187"/>
                <a:gd name="T39" fmla="*/ 82 h 182"/>
                <a:gd name="T40" fmla="*/ 180 w 187"/>
                <a:gd name="T41" fmla="*/ 127 h 182"/>
                <a:gd name="T42" fmla="*/ 140 w 187"/>
                <a:gd name="T43" fmla="*/ 87 h 182"/>
                <a:gd name="T44" fmla="*/ 128 w 187"/>
                <a:gd name="T45" fmla="*/ 82 h 182"/>
                <a:gd name="T46" fmla="*/ 113 w 187"/>
                <a:gd name="T47" fmla="*/ 89 h 182"/>
                <a:gd name="T48" fmla="*/ 123 w 187"/>
                <a:gd name="T49" fmla="*/ 100 h 182"/>
                <a:gd name="T50" fmla="*/ 128 w 187"/>
                <a:gd name="T51" fmla="*/ 97 h 182"/>
                <a:gd name="T52" fmla="*/ 129 w 187"/>
                <a:gd name="T53" fmla="*/ 97 h 182"/>
                <a:gd name="T54" fmla="*/ 170 w 187"/>
                <a:gd name="T55" fmla="*/ 138 h 182"/>
                <a:gd name="T56" fmla="*/ 167 w 187"/>
                <a:gd name="T57" fmla="*/ 144 h 182"/>
                <a:gd name="T58" fmla="*/ 147 w 187"/>
                <a:gd name="T59" fmla="*/ 165 h 182"/>
                <a:gd name="T60" fmla="*/ 140 w 187"/>
                <a:gd name="T61" fmla="*/ 167 h 182"/>
                <a:gd name="T62" fmla="*/ 100 w 187"/>
                <a:gd name="T63" fmla="*/ 127 h 182"/>
                <a:gd name="T64" fmla="*/ 102 w 187"/>
                <a:gd name="T65" fmla="*/ 120 h 182"/>
                <a:gd name="T66" fmla="*/ 92 w 187"/>
                <a:gd name="T67" fmla="*/ 110 h 182"/>
                <a:gd name="T68" fmla="*/ 90 w 187"/>
                <a:gd name="T69" fmla="*/ 137 h 182"/>
                <a:gd name="T70" fmla="*/ 130 w 187"/>
                <a:gd name="T71" fmla="*/ 177 h 182"/>
                <a:gd name="T72" fmla="*/ 141 w 187"/>
                <a:gd name="T73" fmla="*/ 182 h 182"/>
                <a:gd name="T74" fmla="*/ 141 w 187"/>
                <a:gd name="T75" fmla="*/ 182 h 182"/>
                <a:gd name="T76" fmla="*/ 157 w 187"/>
                <a:gd name="T77" fmla="*/ 175 h 182"/>
                <a:gd name="T78" fmla="*/ 178 w 187"/>
                <a:gd name="T79" fmla="*/ 155 h 182"/>
                <a:gd name="T80" fmla="*/ 180 w 187"/>
                <a:gd name="T81" fmla="*/ 127 h 182"/>
                <a:gd name="T82" fmla="*/ 60 w 187"/>
                <a:gd name="T83" fmla="*/ 57 h 182"/>
                <a:gd name="T84" fmla="*/ 60 w 187"/>
                <a:gd name="T85" fmla="*/ 70 h 182"/>
                <a:gd name="T86" fmla="*/ 114 w 187"/>
                <a:gd name="T87" fmla="*/ 124 h 182"/>
                <a:gd name="T88" fmla="*/ 121 w 187"/>
                <a:gd name="T89" fmla="*/ 127 h 182"/>
                <a:gd name="T90" fmla="*/ 127 w 187"/>
                <a:gd name="T91" fmla="*/ 124 h 182"/>
                <a:gd name="T92" fmla="*/ 127 w 187"/>
                <a:gd name="T93" fmla="*/ 112 h 182"/>
                <a:gd name="T94" fmla="*/ 73 w 187"/>
                <a:gd name="T95" fmla="*/ 57 h 182"/>
                <a:gd name="T96" fmla="*/ 60 w 187"/>
                <a:gd name="T97" fmla="*/ 5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82">
                  <a:moveTo>
                    <a:pt x="64" y="8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0" y="97"/>
                    <a:pt x="64" y="99"/>
                    <a:pt x="59" y="99"/>
                  </a:cubicBezTo>
                  <a:cubicBezTo>
                    <a:pt x="54" y="99"/>
                    <a:pt x="50" y="98"/>
                    <a:pt x="47" y="9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47"/>
                    <a:pt x="1" y="35"/>
                    <a:pt x="9" y="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2"/>
                    <a:pt x="40" y="0"/>
                    <a:pt x="46" y="0"/>
                  </a:cubicBezTo>
                  <a:cubicBezTo>
                    <a:pt x="50" y="0"/>
                    <a:pt x="54" y="1"/>
                    <a:pt x="57" y="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104" y="51"/>
                    <a:pt x="103" y="63"/>
                    <a:pt x="95" y="7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7" y="58"/>
                    <a:pt x="87" y="55"/>
                    <a:pt x="87" y="5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4" y="14"/>
                    <a:pt x="42" y="15"/>
                    <a:pt x="40" y="1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40"/>
                    <a:pt x="17" y="43"/>
                    <a:pt x="17" y="4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5"/>
                    <a:pt x="61" y="85"/>
                    <a:pt x="64" y="82"/>
                  </a:cubicBezTo>
                  <a:close/>
                  <a:moveTo>
                    <a:pt x="180" y="127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137" y="84"/>
                    <a:pt x="133" y="82"/>
                    <a:pt x="128" y="82"/>
                  </a:cubicBezTo>
                  <a:cubicBezTo>
                    <a:pt x="123" y="82"/>
                    <a:pt x="117" y="85"/>
                    <a:pt x="113" y="89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5" y="98"/>
                    <a:pt x="127" y="97"/>
                    <a:pt x="128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41"/>
                    <a:pt x="167" y="144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4" y="167"/>
                    <a:pt x="141" y="167"/>
                    <a:pt x="140" y="16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6"/>
                    <a:pt x="100" y="123"/>
                    <a:pt x="102" y="12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84" y="118"/>
                    <a:pt x="83" y="130"/>
                    <a:pt x="90" y="137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33" y="180"/>
                    <a:pt x="137" y="182"/>
                    <a:pt x="141" y="182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7" y="182"/>
                    <a:pt x="153" y="179"/>
                    <a:pt x="157" y="17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86" y="146"/>
                    <a:pt x="187" y="134"/>
                    <a:pt x="180" y="127"/>
                  </a:cubicBezTo>
                  <a:close/>
                  <a:moveTo>
                    <a:pt x="60" y="57"/>
                  </a:moveTo>
                  <a:cubicBezTo>
                    <a:pt x="56" y="61"/>
                    <a:pt x="56" y="66"/>
                    <a:pt x="60" y="7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6" y="126"/>
                    <a:pt x="118" y="127"/>
                    <a:pt x="121" y="127"/>
                  </a:cubicBezTo>
                  <a:cubicBezTo>
                    <a:pt x="123" y="127"/>
                    <a:pt x="125" y="126"/>
                    <a:pt x="127" y="124"/>
                  </a:cubicBezTo>
                  <a:cubicBezTo>
                    <a:pt x="131" y="121"/>
                    <a:pt x="131" y="115"/>
                    <a:pt x="127" y="112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9" y="53"/>
                    <a:pt x="63" y="53"/>
                    <a:pt x="60" y="57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09" y="3187101"/>
            <a:ext cx="559342" cy="5593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4" y="3187101"/>
            <a:ext cx="559342" cy="55934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4" y="3177920"/>
            <a:ext cx="745789" cy="5777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76" y="3187101"/>
            <a:ext cx="746749" cy="559341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6532474" y="3482614"/>
            <a:ext cx="3396870" cy="0"/>
          </a:xfrm>
          <a:prstGeom prst="line">
            <a:avLst/>
          </a:prstGeom>
          <a:noFill/>
          <a:ln w="9525" cap="flat" cmpd="sng" algn="ctr">
            <a:solidFill>
              <a:srgbClr val="3E3C4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6" name="Group 55"/>
          <p:cNvGrpSpPr/>
          <p:nvPr/>
        </p:nvGrpSpPr>
        <p:grpSpPr>
          <a:xfrm>
            <a:off x="10129051" y="2888176"/>
            <a:ext cx="984855" cy="901915"/>
            <a:chOff x="1424147" y="1644073"/>
            <a:chExt cx="1004598" cy="919996"/>
          </a:xfrm>
        </p:grpSpPr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1424147" y="1644073"/>
              <a:ext cx="503800" cy="479558"/>
            </a:xfrm>
            <a:custGeom>
              <a:avLst/>
              <a:gdLst>
                <a:gd name="T0" fmla="*/ 43 w 202"/>
                <a:gd name="T1" fmla="*/ 118 h 192"/>
                <a:gd name="T2" fmla="*/ 29 w 202"/>
                <a:gd name="T3" fmla="*/ 88 h 192"/>
                <a:gd name="T4" fmla="*/ 69 w 202"/>
                <a:gd name="T5" fmla="*/ 77 h 192"/>
                <a:gd name="T6" fmla="*/ 49 w 202"/>
                <a:gd name="T7" fmla="*/ 145 h 192"/>
                <a:gd name="T8" fmla="*/ 49 w 202"/>
                <a:gd name="T9" fmla="*/ 47 h 192"/>
                <a:gd name="T10" fmla="*/ 49 w 202"/>
                <a:gd name="T11" fmla="*/ 145 h 192"/>
                <a:gd name="T12" fmla="*/ 86 w 202"/>
                <a:gd name="T13" fmla="*/ 96 h 192"/>
                <a:gd name="T14" fmla="*/ 12 w 202"/>
                <a:gd name="T15" fmla="*/ 96 h 192"/>
                <a:gd name="T16" fmla="*/ 177 w 202"/>
                <a:gd name="T17" fmla="*/ 76 h 192"/>
                <a:gd name="T18" fmla="*/ 102 w 202"/>
                <a:gd name="T19" fmla="*/ 84 h 192"/>
                <a:gd name="T20" fmla="*/ 177 w 202"/>
                <a:gd name="T21" fmla="*/ 76 h 192"/>
                <a:gd name="T22" fmla="*/ 94 w 202"/>
                <a:gd name="T23" fmla="*/ 51 h 192"/>
                <a:gd name="T24" fmla="*/ 153 w 202"/>
                <a:gd name="T25" fmla="*/ 59 h 192"/>
                <a:gd name="T26" fmla="*/ 202 w 202"/>
                <a:gd name="T27" fmla="*/ 49 h 192"/>
                <a:gd name="T28" fmla="*/ 192 w 202"/>
                <a:gd name="T29" fmla="*/ 192 h 192"/>
                <a:gd name="T30" fmla="*/ 45 w 202"/>
                <a:gd name="T31" fmla="*/ 182 h 192"/>
                <a:gd name="T32" fmla="*/ 49 w 202"/>
                <a:gd name="T33" fmla="*/ 151 h 192"/>
                <a:gd name="T34" fmla="*/ 57 w 202"/>
                <a:gd name="T35" fmla="*/ 180 h 192"/>
                <a:gd name="T36" fmla="*/ 190 w 202"/>
                <a:gd name="T37" fmla="*/ 55 h 192"/>
                <a:gd name="T38" fmla="*/ 147 w 202"/>
                <a:gd name="T39" fmla="*/ 39 h 192"/>
                <a:gd name="T40" fmla="*/ 57 w 202"/>
                <a:gd name="T41" fmla="*/ 12 h 192"/>
                <a:gd name="T42" fmla="*/ 49 w 202"/>
                <a:gd name="T43" fmla="*/ 41 h 192"/>
                <a:gd name="T44" fmla="*/ 45 w 202"/>
                <a:gd name="T45" fmla="*/ 10 h 192"/>
                <a:gd name="T46" fmla="*/ 153 w 202"/>
                <a:gd name="T47" fmla="*/ 0 h 192"/>
                <a:gd name="T48" fmla="*/ 157 w 202"/>
                <a:gd name="T49" fmla="*/ 1 h 192"/>
                <a:gd name="T50" fmla="*/ 202 w 202"/>
                <a:gd name="T51" fmla="*/ 49 h 192"/>
                <a:gd name="T52" fmla="*/ 182 w 202"/>
                <a:gd name="T53" fmla="*/ 43 h 192"/>
                <a:gd name="T54" fmla="*/ 159 w 202"/>
                <a:gd name="T55" fmla="*/ 39 h 192"/>
                <a:gd name="T56" fmla="*/ 182 w 202"/>
                <a:gd name="T57" fmla="*/ 43 h 192"/>
                <a:gd name="T58" fmla="*/ 137 w 202"/>
                <a:gd name="T59" fmla="*/ 158 h 192"/>
                <a:gd name="T60" fmla="*/ 70 w 202"/>
                <a:gd name="T61" fmla="*/ 150 h 192"/>
                <a:gd name="T62" fmla="*/ 177 w 202"/>
                <a:gd name="T63" fmla="*/ 101 h 192"/>
                <a:gd name="T64" fmla="*/ 102 w 202"/>
                <a:gd name="T65" fmla="*/ 109 h 192"/>
                <a:gd name="T66" fmla="*/ 177 w 202"/>
                <a:gd name="T67" fmla="*/ 101 h 192"/>
                <a:gd name="T68" fmla="*/ 95 w 202"/>
                <a:gd name="T69" fmla="*/ 125 h 192"/>
                <a:gd name="T70" fmla="*/ 177 w 202"/>
                <a:gd name="T71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192">
                  <a:moveTo>
                    <a:pt x="78" y="87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69" y="77"/>
                    <a:pt x="69" y="77"/>
                    <a:pt x="69" y="77"/>
                  </a:cubicBezTo>
                  <a:lnTo>
                    <a:pt x="78" y="87"/>
                  </a:lnTo>
                  <a:close/>
                  <a:moveTo>
                    <a:pt x="49" y="145"/>
                  </a:moveTo>
                  <a:cubicBezTo>
                    <a:pt x="22" y="145"/>
                    <a:pt x="0" y="123"/>
                    <a:pt x="0" y="96"/>
                  </a:cubicBezTo>
                  <a:cubicBezTo>
                    <a:pt x="0" y="69"/>
                    <a:pt x="22" y="47"/>
                    <a:pt x="49" y="47"/>
                  </a:cubicBezTo>
                  <a:cubicBezTo>
                    <a:pt x="76" y="47"/>
                    <a:pt x="98" y="69"/>
                    <a:pt x="98" y="96"/>
                  </a:cubicBezTo>
                  <a:cubicBezTo>
                    <a:pt x="98" y="123"/>
                    <a:pt x="76" y="145"/>
                    <a:pt x="49" y="145"/>
                  </a:cubicBezTo>
                  <a:moveTo>
                    <a:pt x="49" y="133"/>
                  </a:moveTo>
                  <a:cubicBezTo>
                    <a:pt x="69" y="133"/>
                    <a:pt x="86" y="116"/>
                    <a:pt x="86" y="96"/>
                  </a:cubicBezTo>
                  <a:cubicBezTo>
                    <a:pt x="86" y="76"/>
                    <a:pt x="69" y="59"/>
                    <a:pt x="49" y="59"/>
                  </a:cubicBezTo>
                  <a:cubicBezTo>
                    <a:pt x="29" y="59"/>
                    <a:pt x="12" y="76"/>
                    <a:pt x="12" y="96"/>
                  </a:cubicBezTo>
                  <a:cubicBezTo>
                    <a:pt x="12" y="116"/>
                    <a:pt x="29" y="133"/>
                    <a:pt x="49" y="133"/>
                  </a:cubicBezTo>
                  <a:moveTo>
                    <a:pt x="177" y="76"/>
                  </a:moveTo>
                  <a:cubicBezTo>
                    <a:pt x="100" y="76"/>
                    <a:pt x="100" y="76"/>
                    <a:pt x="100" y="76"/>
                  </a:cubicBezTo>
                  <a:cubicBezTo>
                    <a:pt x="101" y="79"/>
                    <a:pt x="102" y="81"/>
                    <a:pt x="102" y="84"/>
                  </a:cubicBezTo>
                  <a:cubicBezTo>
                    <a:pt x="177" y="84"/>
                    <a:pt x="177" y="84"/>
                    <a:pt x="177" y="84"/>
                  </a:cubicBezTo>
                  <a:lnTo>
                    <a:pt x="177" y="76"/>
                  </a:lnTo>
                  <a:close/>
                  <a:moveTo>
                    <a:pt x="144" y="51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0" y="58"/>
                    <a:pt x="147" y="55"/>
                    <a:pt x="144" y="51"/>
                  </a:cubicBezTo>
                  <a:moveTo>
                    <a:pt x="202" y="49"/>
                  </a:moveTo>
                  <a:cubicBezTo>
                    <a:pt x="202" y="182"/>
                    <a:pt x="202" y="182"/>
                    <a:pt x="202" y="182"/>
                  </a:cubicBezTo>
                  <a:cubicBezTo>
                    <a:pt x="202" y="188"/>
                    <a:pt x="198" y="192"/>
                    <a:pt x="192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49" y="192"/>
                    <a:pt x="45" y="188"/>
                    <a:pt x="45" y="182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6" y="151"/>
                    <a:pt x="48" y="151"/>
                    <a:pt x="49" y="151"/>
                  </a:cubicBezTo>
                  <a:cubicBezTo>
                    <a:pt x="52" y="151"/>
                    <a:pt x="54" y="150"/>
                    <a:pt x="57" y="150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190" y="180"/>
                    <a:pt x="190" y="180"/>
                    <a:pt x="190" y="180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54" y="55"/>
                    <a:pt x="147" y="48"/>
                    <a:pt x="147" y="39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4" y="42"/>
                    <a:pt x="52" y="41"/>
                    <a:pt x="49" y="41"/>
                  </a:cubicBezTo>
                  <a:cubicBezTo>
                    <a:pt x="48" y="41"/>
                    <a:pt x="46" y="41"/>
                    <a:pt x="45" y="42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9" y="0"/>
                    <a:pt x="5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6" y="0"/>
                    <a:pt x="157" y="1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202" y="46"/>
                    <a:pt x="202" y="46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moveTo>
                    <a:pt x="182" y="43"/>
                  </a:moveTo>
                  <a:cubicBezTo>
                    <a:pt x="159" y="20"/>
                    <a:pt x="159" y="20"/>
                    <a:pt x="159" y="20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42"/>
                    <a:pt x="161" y="43"/>
                    <a:pt x="163" y="43"/>
                  </a:cubicBezTo>
                  <a:lnTo>
                    <a:pt x="182" y="43"/>
                  </a:lnTo>
                  <a:close/>
                  <a:moveTo>
                    <a:pt x="70" y="158"/>
                  </a:moveTo>
                  <a:cubicBezTo>
                    <a:pt x="137" y="158"/>
                    <a:pt x="137" y="158"/>
                    <a:pt x="137" y="158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70" y="150"/>
                    <a:pt x="70" y="150"/>
                    <a:pt x="70" y="150"/>
                  </a:cubicBezTo>
                  <a:lnTo>
                    <a:pt x="70" y="158"/>
                  </a:lnTo>
                  <a:close/>
                  <a:moveTo>
                    <a:pt x="177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3"/>
                    <a:pt x="103" y="106"/>
                    <a:pt x="102" y="109"/>
                  </a:cubicBezTo>
                  <a:cubicBezTo>
                    <a:pt x="177" y="109"/>
                    <a:pt x="177" y="109"/>
                    <a:pt x="177" y="109"/>
                  </a:cubicBezTo>
                  <a:lnTo>
                    <a:pt x="177" y="101"/>
                  </a:lnTo>
                  <a:close/>
                  <a:moveTo>
                    <a:pt x="177" y="125"/>
                  </a:moveTo>
                  <a:cubicBezTo>
                    <a:pt x="95" y="125"/>
                    <a:pt x="95" y="125"/>
                    <a:pt x="95" y="125"/>
                  </a:cubicBezTo>
                  <a:cubicBezTo>
                    <a:pt x="93" y="128"/>
                    <a:pt x="91" y="131"/>
                    <a:pt x="89" y="133"/>
                  </a:cubicBezTo>
                  <a:cubicBezTo>
                    <a:pt x="177" y="133"/>
                    <a:pt x="177" y="133"/>
                    <a:pt x="177" y="133"/>
                  </a:cubicBezTo>
                  <a:lnTo>
                    <a:pt x="177" y="125"/>
                  </a:lnTo>
                  <a:close/>
                </a:path>
              </a:pathLst>
            </a:custGeom>
            <a:solidFill>
              <a:srgbClr val="DAC3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Freeform 94"/>
            <p:cNvSpPr>
              <a:spLocks noEditPoints="1"/>
            </p:cNvSpPr>
            <p:nvPr/>
          </p:nvSpPr>
          <p:spPr bwMode="auto">
            <a:xfrm>
              <a:off x="1655850" y="1830653"/>
              <a:ext cx="772895" cy="733416"/>
            </a:xfrm>
            <a:custGeom>
              <a:avLst/>
              <a:gdLst>
                <a:gd name="T0" fmla="*/ 131 w 215"/>
                <a:gd name="T1" fmla="*/ 204 h 204"/>
                <a:gd name="T2" fmla="*/ 131 w 215"/>
                <a:gd name="T3" fmla="*/ 183 h 204"/>
                <a:gd name="T4" fmla="*/ 16 w 215"/>
                <a:gd name="T5" fmla="*/ 74 h 204"/>
                <a:gd name="T6" fmla="*/ 74 w 215"/>
                <a:gd name="T7" fmla="*/ 16 h 204"/>
                <a:gd name="T8" fmla="*/ 81 w 215"/>
                <a:gd name="T9" fmla="*/ 70 h 204"/>
                <a:gd name="T10" fmla="*/ 88 w 215"/>
                <a:gd name="T11" fmla="*/ 69 h 204"/>
                <a:gd name="T12" fmla="*/ 128 w 215"/>
                <a:gd name="T13" fmla="*/ 116 h 204"/>
                <a:gd name="T14" fmla="*/ 128 w 215"/>
                <a:gd name="T15" fmla="*/ 117 h 204"/>
                <a:gd name="T16" fmla="*/ 121 w 215"/>
                <a:gd name="T17" fmla="*/ 128 h 204"/>
                <a:gd name="T18" fmla="*/ 117 w 215"/>
                <a:gd name="T19" fmla="*/ 128 h 204"/>
                <a:gd name="T20" fmla="*/ 110 w 215"/>
                <a:gd name="T21" fmla="*/ 128 h 204"/>
                <a:gd name="T22" fmla="*/ 69 w 215"/>
                <a:gd name="T23" fmla="*/ 82 h 204"/>
                <a:gd name="T24" fmla="*/ 68 w 215"/>
                <a:gd name="T25" fmla="*/ 79 h 204"/>
                <a:gd name="T26" fmla="*/ 26 w 215"/>
                <a:gd name="T27" fmla="*/ 65 h 204"/>
                <a:gd name="T28" fmla="*/ 65 w 215"/>
                <a:gd name="T29" fmla="*/ 26 h 204"/>
                <a:gd name="T30" fmla="*/ 26 w 215"/>
                <a:gd name="T31" fmla="*/ 65 h 204"/>
                <a:gd name="T32" fmla="*/ 35 w 215"/>
                <a:gd name="T33" fmla="*/ 194 h 204"/>
                <a:gd name="T34" fmla="*/ 56 w 215"/>
                <a:gd name="T35" fmla="*/ 194 h 204"/>
                <a:gd name="T36" fmla="*/ 209 w 215"/>
                <a:gd name="T37" fmla="*/ 60 h 204"/>
                <a:gd name="T38" fmla="*/ 180 w 215"/>
                <a:gd name="T39" fmla="*/ 62 h 204"/>
                <a:gd name="T40" fmla="*/ 168 w 215"/>
                <a:gd name="T41" fmla="*/ 65 h 204"/>
                <a:gd name="T42" fmla="*/ 35 w 215"/>
                <a:gd name="T43" fmla="*/ 148 h 204"/>
                <a:gd name="T44" fmla="*/ 6 w 215"/>
                <a:gd name="T45" fmla="*/ 90 h 204"/>
                <a:gd name="T46" fmla="*/ 29 w 215"/>
                <a:gd name="T47" fmla="*/ 153 h 204"/>
                <a:gd name="T48" fmla="*/ 23 w 215"/>
                <a:gd name="T49" fmla="*/ 178 h 204"/>
                <a:gd name="T50" fmla="*/ 153 w 215"/>
                <a:gd name="T51" fmla="*/ 179 h 204"/>
                <a:gd name="T52" fmla="*/ 153 w 215"/>
                <a:gd name="T53" fmla="*/ 172 h 204"/>
                <a:gd name="T54" fmla="*/ 35 w 215"/>
                <a:gd name="T55" fmla="*/ 156 h 204"/>
                <a:gd name="T56" fmla="*/ 153 w 215"/>
                <a:gd name="T57" fmla="*/ 140 h 204"/>
                <a:gd name="T58" fmla="*/ 180 w 215"/>
                <a:gd name="T59" fmla="*/ 69 h 204"/>
                <a:gd name="T60" fmla="*/ 209 w 215"/>
                <a:gd name="T61" fmla="*/ 71 h 204"/>
                <a:gd name="T62" fmla="*/ 209 w 215"/>
                <a:gd name="T63" fmla="*/ 6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5" h="204">
                  <a:moveTo>
                    <a:pt x="141" y="194"/>
                  </a:moveTo>
                  <a:cubicBezTo>
                    <a:pt x="141" y="200"/>
                    <a:pt x="137" y="204"/>
                    <a:pt x="131" y="204"/>
                  </a:cubicBezTo>
                  <a:cubicBezTo>
                    <a:pt x="125" y="204"/>
                    <a:pt x="120" y="200"/>
                    <a:pt x="120" y="194"/>
                  </a:cubicBezTo>
                  <a:cubicBezTo>
                    <a:pt x="120" y="188"/>
                    <a:pt x="125" y="183"/>
                    <a:pt x="131" y="183"/>
                  </a:cubicBezTo>
                  <a:cubicBezTo>
                    <a:pt x="137" y="183"/>
                    <a:pt x="141" y="188"/>
                    <a:pt x="141" y="194"/>
                  </a:cubicBezTo>
                  <a:close/>
                  <a:moveTo>
                    <a:pt x="16" y="74"/>
                  </a:move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cubicBezTo>
                    <a:pt x="89" y="30"/>
                    <a:pt x="90" y="52"/>
                    <a:pt x="79" y="68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3" y="68"/>
                    <a:pt x="86" y="68"/>
                    <a:pt x="88" y="69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30" y="112"/>
                    <a:pt x="130" y="115"/>
                    <a:pt x="128" y="116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8" y="117"/>
                    <a:pt x="128" y="117"/>
                    <a:pt x="128" y="117"/>
                  </a:cubicBezTo>
                  <a:cubicBezTo>
                    <a:pt x="129" y="118"/>
                    <a:pt x="129" y="120"/>
                    <a:pt x="128" y="121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0" y="129"/>
                    <a:pt x="118" y="129"/>
                    <a:pt x="117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5" y="130"/>
                    <a:pt x="112" y="130"/>
                    <a:pt x="110" y="12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6"/>
                    <a:pt x="68" y="83"/>
                    <a:pt x="69" y="82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52" y="90"/>
                    <a:pt x="30" y="88"/>
                    <a:pt x="16" y="74"/>
                  </a:cubicBezTo>
                  <a:close/>
                  <a:moveTo>
                    <a:pt x="26" y="65"/>
                  </a:moveTo>
                  <a:cubicBezTo>
                    <a:pt x="37" y="75"/>
                    <a:pt x="54" y="75"/>
                    <a:pt x="65" y="65"/>
                  </a:cubicBezTo>
                  <a:cubicBezTo>
                    <a:pt x="75" y="54"/>
                    <a:pt x="75" y="36"/>
                    <a:pt x="65" y="26"/>
                  </a:cubicBezTo>
                  <a:cubicBezTo>
                    <a:pt x="54" y="15"/>
                    <a:pt x="37" y="15"/>
                    <a:pt x="26" y="26"/>
                  </a:cubicBezTo>
                  <a:cubicBezTo>
                    <a:pt x="15" y="36"/>
                    <a:pt x="15" y="54"/>
                    <a:pt x="26" y="65"/>
                  </a:cubicBezTo>
                  <a:close/>
                  <a:moveTo>
                    <a:pt x="45" y="183"/>
                  </a:moveTo>
                  <a:cubicBezTo>
                    <a:pt x="39" y="183"/>
                    <a:pt x="35" y="188"/>
                    <a:pt x="35" y="194"/>
                  </a:cubicBezTo>
                  <a:cubicBezTo>
                    <a:pt x="35" y="200"/>
                    <a:pt x="39" y="204"/>
                    <a:pt x="45" y="204"/>
                  </a:cubicBezTo>
                  <a:cubicBezTo>
                    <a:pt x="51" y="204"/>
                    <a:pt x="56" y="200"/>
                    <a:pt x="56" y="194"/>
                  </a:cubicBezTo>
                  <a:cubicBezTo>
                    <a:pt x="56" y="188"/>
                    <a:pt x="51" y="183"/>
                    <a:pt x="45" y="183"/>
                  </a:cubicBezTo>
                  <a:close/>
                  <a:moveTo>
                    <a:pt x="209" y="60"/>
                  </a:moveTo>
                  <a:cubicBezTo>
                    <a:pt x="184" y="60"/>
                    <a:pt x="184" y="60"/>
                    <a:pt x="184" y="60"/>
                  </a:cubicBezTo>
                  <a:cubicBezTo>
                    <a:pt x="183" y="60"/>
                    <a:pt x="181" y="61"/>
                    <a:pt x="180" y="62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0" y="62"/>
                    <a:pt x="169" y="63"/>
                    <a:pt x="168" y="65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91"/>
                    <a:pt x="8" y="90"/>
                    <a:pt x="6" y="90"/>
                  </a:cubicBezTo>
                  <a:cubicBezTo>
                    <a:pt x="5" y="91"/>
                    <a:pt x="4" y="94"/>
                    <a:pt x="4" y="96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2" y="175"/>
                    <a:pt x="22" y="177"/>
                    <a:pt x="23" y="178"/>
                  </a:cubicBezTo>
                  <a:cubicBezTo>
                    <a:pt x="24" y="179"/>
                    <a:pt x="25" y="179"/>
                    <a:pt x="26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5" y="179"/>
                    <a:pt x="157" y="178"/>
                    <a:pt x="157" y="175"/>
                  </a:cubicBezTo>
                  <a:cubicBezTo>
                    <a:pt x="157" y="173"/>
                    <a:pt x="155" y="172"/>
                    <a:pt x="153" y="172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152" y="143"/>
                    <a:pt x="153" y="142"/>
                    <a:pt x="153" y="140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71"/>
                    <a:pt x="183" y="71"/>
                    <a:pt x="184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13" y="71"/>
                    <a:pt x="215" y="69"/>
                    <a:pt x="215" y="66"/>
                  </a:cubicBezTo>
                  <a:cubicBezTo>
                    <a:pt x="215" y="62"/>
                    <a:pt x="213" y="60"/>
                    <a:pt x="209" y="6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342408" y="5819024"/>
            <a:ext cx="1092666" cy="661523"/>
            <a:chOff x="2448795" y="2889786"/>
            <a:chExt cx="1172328" cy="709752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2765589" y="2889786"/>
              <a:ext cx="531520" cy="709752"/>
            </a:xfrm>
            <a:custGeom>
              <a:avLst/>
              <a:gdLst>
                <a:gd name="T0" fmla="*/ 23 w 141"/>
                <a:gd name="T1" fmla="*/ 69 h 189"/>
                <a:gd name="T2" fmla="*/ 35 w 141"/>
                <a:gd name="T3" fmla="*/ 57 h 189"/>
                <a:gd name="T4" fmla="*/ 35 w 141"/>
                <a:gd name="T5" fmla="*/ 79 h 189"/>
                <a:gd name="T6" fmla="*/ 23 w 141"/>
                <a:gd name="T7" fmla="*/ 92 h 189"/>
                <a:gd name="T8" fmla="*/ 35 w 141"/>
                <a:gd name="T9" fmla="*/ 79 h 189"/>
                <a:gd name="T10" fmla="*/ 23 w 141"/>
                <a:gd name="T11" fmla="*/ 101 h 189"/>
                <a:gd name="T12" fmla="*/ 35 w 141"/>
                <a:gd name="T13" fmla="*/ 114 h 189"/>
                <a:gd name="T14" fmla="*/ 35 w 141"/>
                <a:gd name="T15" fmla="*/ 123 h 189"/>
                <a:gd name="T16" fmla="*/ 23 w 141"/>
                <a:gd name="T17" fmla="*/ 136 h 189"/>
                <a:gd name="T18" fmla="*/ 35 w 141"/>
                <a:gd name="T19" fmla="*/ 123 h 189"/>
                <a:gd name="T20" fmla="*/ 35 w 141"/>
                <a:gd name="T21" fmla="*/ 158 h 189"/>
                <a:gd name="T22" fmla="*/ 23 w 141"/>
                <a:gd name="T23" fmla="*/ 146 h 189"/>
                <a:gd name="T24" fmla="*/ 44 w 141"/>
                <a:gd name="T25" fmla="*/ 158 h 189"/>
                <a:gd name="T26" fmla="*/ 119 w 141"/>
                <a:gd name="T27" fmla="*/ 151 h 189"/>
                <a:gd name="T28" fmla="*/ 44 w 141"/>
                <a:gd name="T29" fmla="*/ 158 h 189"/>
                <a:gd name="T30" fmla="*/ 44 w 141"/>
                <a:gd name="T31" fmla="*/ 129 h 189"/>
                <a:gd name="T32" fmla="*/ 119 w 141"/>
                <a:gd name="T33" fmla="*/ 136 h 189"/>
                <a:gd name="T34" fmla="*/ 119 w 141"/>
                <a:gd name="T35" fmla="*/ 107 h 189"/>
                <a:gd name="T36" fmla="*/ 44 w 141"/>
                <a:gd name="T37" fmla="*/ 114 h 189"/>
                <a:gd name="T38" fmla="*/ 119 w 141"/>
                <a:gd name="T39" fmla="*/ 107 h 189"/>
                <a:gd name="T40" fmla="*/ 44 w 141"/>
                <a:gd name="T41" fmla="*/ 62 h 189"/>
                <a:gd name="T42" fmla="*/ 119 w 141"/>
                <a:gd name="T43" fmla="*/ 69 h 189"/>
                <a:gd name="T44" fmla="*/ 119 w 141"/>
                <a:gd name="T45" fmla="*/ 84 h 189"/>
                <a:gd name="T46" fmla="*/ 44 w 141"/>
                <a:gd name="T47" fmla="*/ 92 h 189"/>
                <a:gd name="T48" fmla="*/ 119 w 141"/>
                <a:gd name="T49" fmla="*/ 84 h 189"/>
                <a:gd name="T50" fmla="*/ 59 w 141"/>
                <a:gd name="T51" fmla="*/ 12 h 189"/>
                <a:gd name="T52" fmla="*/ 82 w 141"/>
                <a:gd name="T53" fmla="*/ 12 h 189"/>
                <a:gd name="T54" fmla="*/ 115 w 141"/>
                <a:gd name="T55" fmla="*/ 37 h 189"/>
                <a:gd name="T56" fmla="*/ 37 w 141"/>
                <a:gd name="T57" fmla="*/ 23 h 189"/>
                <a:gd name="T58" fmla="*/ 71 w 141"/>
                <a:gd name="T59" fmla="*/ 15 h 189"/>
                <a:gd name="T60" fmla="*/ 71 w 141"/>
                <a:gd name="T61" fmla="*/ 9 h 189"/>
                <a:gd name="T62" fmla="*/ 132 w 141"/>
                <a:gd name="T63" fmla="*/ 16 h 189"/>
                <a:gd name="T64" fmla="*/ 106 w 141"/>
                <a:gd name="T65" fmla="*/ 18 h 189"/>
                <a:gd name="T66" fmla="*/ 130 w 141"/>
                <a:gd name="T67" fmla="*/ 27 h 189"/>
                <a:gd name="T68" fmla="*/ 11 w 141"/>
                <a:gd name="T69" fmla="*/ 178 h 189"/>
                <a:gd name="T70" fmla="*/ 24 w 141"/>
                <a:gd name="T71" fmla="*/ 27 h 189"/>
                <a:gd name="T72" fmla="*/ 43 w 141"/>
                <a:gd name="T73" fmla="*/ 16 h 189"/>
                <a:gd name="T74" fmla="*/ 0 w 141"/>
                <a:gd name="T75" fmla="*/ 25 h 189"/>
                <a:gd name="T76" fmla="*/ 9 w 141"/>
                <a:gd name="T77" fmla="*/ 189 h 189"/>
                <a:gd name="T78" fmla="*/ 141 w 141"/>
                <a:gd name="T79" fmla="*/ 180 h 189"/>
                <a:gd name="T80" fmla="*/ 132 w 141"/>
                <a:gd name="T81" fmla="*/ 1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89">
                  <a:moveTo>
                    <a:pt x="35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5" y="57"/>
                    <a:pt x="35" y="57"/>
                    <a:pt x="35" y="57"/>
                  </a:cubicBezTo>
                  <a:lnTo>
                    <a:pt x="35" y="69"/>
                  </a:lnTo>
                  <a:close/>
                  <a:moveTo>
                    <a:pt x="35" y="79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92"/>
                    <a:pt x="35" y="92"/>
                    <a:pt x="35" y="92"/>
                  </a:cubicBezTo>
                  <a:lnTo>
                    <a:pt x="35" y="79"/>
                  </a:lnTo>
                  <a:close/>
                  <a:moveTo>
                    <a:pt x="35" y="101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35" y="114"/>
                    <a:pt x="35" y="114"/>
                    <a:pt x="35" y="114"/>
                  </a:cubicBezTo>
                  <a:lnTo>
                    <a:pt x="35" y="101"/>
                  </a:lnTo>
                  <a:close/>
                  <a:moveTo>
                    <a:pt x="35" y="123"/>
                  </a:moveTo>
                  <a:cubicBezTo>
                    <a:pt x="23" y="123"/>
                    <a:pt x="23" y="123"/>
                    <a:pt x="23" y="123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35" y="136"/>
                    <a:pt x="35" y="136"/>
                    <a:pt x="35" y="136"/>
                  </a:cubicBezTo>
                  <a:lnTo>
                    <a:pt x="35" y="123"/>
                  </a:lnTo>
                  <a:close/>
                  <a:moveTo>
                    <a:pt x="23" y="158"/>
                  </a:moveTo>
                  <a:cubicBezTo>
                    <a:pt x="35" y="158"/>
                    <a:pt x="35" y="158"/>
                    <a:pt x="35" y="15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23" y="146"/>
                    <a:pt x="23" y="146"/>
                    <a:pt x="23" y="146"/>
                  </a:cubicBezTo>
                  <a:lnTo>
                    <a:pt x="23" y="158"/>
                  </a:lnTo>
                  <a:close/>
                  <a:moveTo>
                    <a:pt x="44" y="158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44" y="151"/>
                    <a:pt x="44" y="151"/>
                    <a:pt x="44" y="151"/>
                  </a:cubicBezTo>
                  <a:lnTo>
                    <a:pt x="44" y="158"/>
                  </a:lnTo>
                  <a:close/>
                  <a:moveTo>
                    <a:pt x="119" y="129"/>
                  </a:moveTo>
                  <a:cubicBezTo>
                    <a:pt x="44" y="129"/>
                    <a:pt x="44" y="129"/>
                    <a:pt x="44" y="129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119" y="136"/>
                    <a:pt x="119" y="136"/>
                    <a:pt x="119" y="136"/>
                  </a:cubicBezTo>
                  <a:lnTo>
                    <a:pt x="119" y="129"/>
                  </a:lnTo>
                  <a:close/>
                  <a:moveTo>
                    <a:pt x="119" y="107"/>
                  </a:moveTo>
                  <a:cubicBezTo>
                    <a:pt x="44" y="107"/>
                    <a:pt x="44" y="107"/>
                    <a:pt x="44" y="10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119" y="114"/>
                    <a:pt x="119" y="114"/>
                    <a:pt x="119" y="114"/>
                  </a:cubicBezTo>
                  <a:lnTo>
                    <a:pt x="119" y="107"/>
                  </a:lnTo>
                  <a:close/>
                  <a:moveTo>
                    <a:pt x="119" y="62"/>
                  </a:moveTo>
                  <a:cubicBezTo>
                    <a:pt x="44" y="62"/>
                    <a:pt x="44" y="62"/>
                    <a:pt x="44" y="62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119" y="69"/>
                    <a:pt x="119" y="69"/>
                    <a:pt x="119" y="69"/>
                  </a:cubicBezTo>
                  <a:lnTo>
                    <a:pt x="119" y="62"/>
                  </a:lnTo>
                  <a:close/>
                  <a:moveTo>
                    <a:pt x="119" y="84"/>
                  </a:moveTo>
                  <a:cubicBezTo>
                    <a:pt x="44" y="84"/>
                    <a:pt x="44" y="84"/>
                    <a:pt x="44" y="84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119" y="92"/>
                    <a:pt x="119" y="92"/>
                    <a:pt x="119" y="92"/>
                  </a:cubicBezTo>
                  <a:lnTo>
                    <a:pt x="119" y="84"/>
                  </a:lnTo>
                  <a:close/>
                  <a:moveTo>
                    <a:pt x="37" y="23"/>
                  </a:moveTo>
                  <a:cubicBezTo>
                    <a:pt x="56" y="18"/>
                    <a:pt x="59" y="16"/>
                    <a:pt x="59" y="12"/>
                  </a:cubicBezTo>
                  <a:cubicBezTo>
                    <a:pt x="59" y="5"/>
                    <a:pt x="64" y="0"/>
                    <a:pt x="71" y="0"/>
                  </a:cubicBezTo>
                  <a:cubicBezTo>
                    <a:pt x="77" y="0"/>
                    <a:pt x="82" y="5"/>
                    <a:pt x="82" y="12"/>
                  </a:cubicBezTo>
                  <a:cubicBezTo>
                    <a:pt x="82" y="16"/>
                    <a:pt x="85" y="18"/>
                    <a:pt x="104" y="23"/>
                  </a:cubicBezTo>
                  <a:cubicBezTo>
                    <a:pt x="115" y="26"/>
                    <a:pt x="115" y="37"/>
                    <a:pt x="115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26"/>
                    <a:pt x="37" y="23"/>
                  </a:cubicBezTo>
                  <a:moveTo>
                    <a:pt x="68" y="12"/>
                  </a:moveTo>
                  <a:cubicBezTo>
                    <a:pt x="68" y="13"/>
                    <a:pt x="69" y="15"/>
                    <a:pt x="71" y="15"/>
                  </a:cubicBezTo>
                  <a:cubicBezTo>
                    <a:pt x="72" y="15"/>
                    <a:pt x="74" y="13"/>
                    <a:pt x="74" y="12"/>
                  </a:cubicBezTo>
                  <a:cubicBezTo>
                    <a:pt x="74" y="10"/>
                    <a:pt x="72" y="9"/>
                    <a:pt x="71" y="9"/>
                  </a:cubicBezTo>
                  <a:cubicBezTo>
                    <a:pt x="69" y="9"/>
                    <a:pt x="68" y="10"/>
                    <a:pt x="68" y="12"/>
                  </a:cubicBezTo>
                  <a:moveTo>
                    <a:pt x="132" y="16"/>
                  </a:move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3" y="17"/>
                    <a:pt x="106" y="18"/>
                  </a:cubicBezTo>
                  <a:cubicBezTo>
                    <a:pt x="112" y="20"/>
                    <a:pt x="115" y="23"/>
                    <a:pt x="118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3"/>
                    <a:pt x="30" y="20"/>
                    <a:pt x="36" y="18"/>
                  </a:cubicBezTo>
                  <a:cubicBezTo>
                    <a:pt x="38" y="17"/>
                    <a:pt x="41" y="17"/>
                    <a:pt x="4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20"/>
                    <a:pt x="0" y="2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5"/>
                    <a:pt x="4" y="189"/>
                    <a:pt x="9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7" y="189"/>
                    <a:pt x="141" y="185"/>
                    <a:pt x="141" y="180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41" y="20"/>
                    <a:pt x="137" y="16"/>
                    <a:pt x="132" y="16"/>
                  </a:cubicBezTo>
                </a:path>
              </a:pathLst>
            </a:custGeom>
            <a:solidFill>
              <a:srgbClr val="3E3C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 rot="18900000">
              <a:off x="3230639" y="3088751"/>
              <a:ext cx="390484" cy="380766"/>
            </a:xfrm>
            <a:custGeom>
              <a:avLst/>
              <a:gdLst>
                <a:gd name="T0" fmla="*/ 64 w 187"/>
                <a:gd name="T1" fmla="*/ 82 h 182"/>
                <a:gd name="T2" fmla="*/ 74 w 187"/>
                <a:gd name="T3" fmla="*/ 92 h 182"/>
                <a:gd name="T4" fmla="*/ 59 w 187"/>
                <a:gd name="T5" fmla="*/ 99 h 182"/>
                <a:gd name="T6" fmla="*/ 47 w 187"/>
                <a:gd name="T7" fmla="*/ 95 h 182"/>
                <a:gd name="T8" fmla="*/ 7 w 187"/>
                <a:gd name="T9" fmla="*/ 54 h 182"/>
                <a:gd name="T10" fmla="*/ 9 w 187"/>
                <a:gd name="T11" fmla="*/ 27 h 182"/>
                <a:gd name="T12" fmla="*/ 30 w 187"/>
                <a:gd name="T13" fmla="*/ 7 h 182"/>
                <a:gd name="T14" fmla="*/ 46 w 187"/>
                <a:gd name="T15" fmla="*/ 0 h 182"/>
                <a:gd name="T16" fmla="*/ 57 w 187"/>
                <a:gd name="T17" fmla="*/ 4 h 182"/>
                <a:gd name="T18" fmla="*/ 97 w 187"/>
                <a:gd name="T19" fmla="*/ 44 h 182"/>
                <a:gd name="T20" fmla="*/ 95 w 187"/>
                <a:gd name="T21" fmla="*/ 72 h 182"/>
                <a:gd name="T22" fmla="*/ 85 w 187"/>
                <a:gd name="T23" fmla="*/ 61 h 182"/>
                <a:gd name="T24" fmla="*/ 87 w 187"/>
                <a:gd name="T25" fmla="*/ 55 h 182"/>
                <a:gd name="T26" fmla="*/ 47 w 187"/>
                <a:gd name="T27" fmla="*/ 14 h 182"/>
                <a:gd name="T28" fmla="*/ 46 w 187"/>
                <a:gd name="T29" fmla="*/ 14 h 182"/>
                <a:gd name="T30" fmla="*/ 40 w 187"/>
                <a:gd name="T31" fmla="*/ 17 h 182"/>
                <a:gd name="T32" fmla="*/ 20 w 187"/>
                <a:gd name="T33" fmla="*/ 37 h 182"/>
                <a:gd name="T34" fmla="*/ 17 w 187"/>
                <a:gd name="T35" fmla="*/ 44 h 182"/>
                <a:gd name="T36" fmla="*/ 58 w 187"/>
                <a:gd name="T37" fmla="*/ 84 h 182"/>
                <a:gd name="T38" fmla="*/ 64 w 187"/>
                <a:gd name="T39" fmla="*/ 82 h 182"/>
                <a:gd name="T40" fmla="*/ 180 w 187"/>
                <a:gd name="T41" fmla="*/ 127 h 182"/>
                <a:gd name="T42" fmla="*/ 140 w 187"/>
                <a:gd name="T43" fmla="*/ 87 h 182"/>
                <a:gd name="T44" fmla="*/ 128 w 187"/>
                <a:gd name="T45" fmla="*/ 82 h 182"/>
                <a:gd name="T46" fmla="*/ 113 w 187"/>
                <a:gd name="T47" fmla="*/ 89 h 182"/>
                <a:gd name="T48" fmla="*/ 123 w 187"/>
                <a:gd name="T49" fmla="*/ 100 h 182"/>
                <a:gd name="T50" fmla="*/ 128 w 187"/>
                <a:gd name="T51" fmla="*/ 97 h 182"/>
                <a:gd name="T52" fmla="*/ 129 w 187"/>
                <a:gd name="T53" fmla="*/ 97 h 182"/>
                <a:gd name="T54" fmla="*/ 170 w 187"/>
                <a:gd name="T55" fmla="*/ 138 h 182"/>
                <a:gd name="T56" fmla="*/ 167 w 187"/>
                <a:gd name="T57" fmla="*/ 144 h 182"/>
                <a:gd name="T58" fmla="*/ 147 w 187"/>
                <a:gd name="T59" fmla="*/ 165 h 182"/>
                <a:gd name="T60" fmla="*/ 140 w 187"/>
                <a:gd name="T61" fmla="*/ 167 h 182"/>
                <a:gd name="T62" fmla="*/ 100 w 187"/>
                <a:gd name="T63" fmla="*/ 127 h 182"/>
                <a:gd name="T64" fmla="*/ 102 w 187"/>
                <a:gd name="T65" fmla="*/ 120 h 182"/>
                <a:gd name="T66" fmla="*/ 92 w 187"/>
                <a:gd name="T67" fmla="*/ 110 h 182"/>
                <a:gd name="T68" fmla="*/ 90 w 187"/>
                <a:gd name="T69" fmla="*/ 137 h 182"/>
                <a:gd name="T70" fmla="*/ 130 w 187"/>
                <a:gd name="T71" fmla="*/ 177 h 182"/>
                <a:gd name="T72" fmla="*/ 141 w 187"/>
                <a:gd name="T73" fmla="*/ 182 h 182"/>
                <a:gd name="T74" fmla="*/ 141 w 187"/>
                <a:gd name="T75" fmla="*/ 182 h 182"/>
                <a:gd name="T76" fmla="*/ 157 w 187"/>
                <a:gd name="T77" fmla="*/ 175 h 182"/>
                <a:gd name="T78" fmla="*/ 178 w 187"/>
                <a:gd name="T79" fmla="*/ 155 h 182"/>
                <a:gd name="T80" fmla="*/ 180 w 187"/>
                <a:gd name="T81" fmla="*/ 127 h 182"/>
                <a:gd name="T82" fmla="*/ 60 w 187"/>
                <a:gd name="T83" fmla="*/ 57 h 182"/>
                <a:gd name="T84" fmla="*/ 60 w 187"/>
                <a:gd name="T85" fmla="*/ 70 h 182"/>
                <a:gd name="T86" fmla="*/ 114 w 187"/>
                <a:gd name="T87" fmla="*/ 124 h 182"/>
                <a:gd name="T88" fmla="*/ 121 w 187"/>
                <a:gd name="T89" fmla="*/ 127 h 182"/>
                <a:gd name="T90" fmla="*/ 127 w 187"/>
                <a:gd name="T91" fmla="*/ 124 h 182"/>
                <a:gd name="T92" fmla="*/ 127 w 187"/>
                <a:gd name="T93" fmla="*/ 112 h 182"/>
                <a:gd name="T94" fmla="*/ 73 w 187"/>
                <a:gd name="T95" fmla="*/ 57 h 182"/>
                <a:gd name="T96" fmla="*/ 60 w 187"/>
                <a:gd name="T97" fmla="*/ 5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82">
                  <a:moveTo>
                    <a:pt x="64" y="8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0" y="97"/>
                    <a:pt x="64" y="99"/>
                    <a:pt x="59" y="99"/>
                  </a:cubicBezTo>
                  <a:cubicBezTo>
                    <a:pt x="54" y="99"/>
                    <a:pt x="50" y="98"/>
                    <a:pt x="47" y="9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47"/>
                    <a:pt x="1" y="35"/>
                    <a:pt x="9" y="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2"/>
                    <a:pt x="40" y="0"/>
                    <a:pt x="46" y="0"/>
                  </a:cubicBezTo>
                  <a:cubicBezTo>
                    <a:pt x="50" y="0"/>
                    <a:pt x="54" y="1"/>
                    <a:pt x="57" y="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104" y="51"/>
                    <a:pt x="103" y="63"/>
                    <a:pt x="95" y="7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7" y="58"/>
                    <a:pt x="87" y="55"/>
                    <a:pt x="87" y="5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4" y="14"/>
                    <a:pt x="42" y="15"/>
                    <a:pt x="40" y="1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40"/>
                    <a:pt x="17" y="43"/>
                    <a:pt x="17" y="4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5"/>
                    <a:pt x="61" y="85"/>
                    <a:pt x="64" y="82"/>
                  </a:cubicBezTo>
                  <a:close/>
                  <a:moveTo>
                    <a:pt x="180" y="127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137" y="84"/>
                    <a:pt x="133" y="82"/>
                    <a:pt x="128" y="82"/>
                  </a:cubicBezTo>
                  <a:cubicBezTo>
                    <a:pt x="123" y="82"/>
                    <a:pt x="117" y="85"/>
                    <a:pt x="113" y="89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5" y="98"/>
                    <a:pt x="127" y="97"/>
                    <a:pt x="128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41"/>
                    <a:pt x="167" y="144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4" y="167"/>
                    <a:pt x="141" y="167"/>
                    <a:pt x="140" y="16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6"/>
                    <a:pt x="100" y="123"/>
                    <a:pt x="102" y="12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84" y="118"/>
                    <a:pt x="83" y="130"/>
                    <a:pt x="90" y="137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33" y="180"/>
                    <a:pt x="137" y="182"/>
                    <a:pt x="141" y="182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7" y="182"/>
                    <a:pt x="153" y="179"/>
                    <a:pt x="157" y="17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86" y="146"/>
                    <a:pt x="187" y="134"/>
                    <a:pt x="180" y="127"/>
                  </a:cubicBezTo>
                  <a:close/>
                  <a:moveTo>
                    <a:pt x="60" y="57"/>
                  </a:moveTo>
                  <a:cubicBezTo>
                    <a:pt x="56" y="61"/>
                    <a:pt x="56" y="66"/>
                    <a:pt x="60" y="7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6" y="126"/>
                    <a:pt x="118" y="127"/>
                    <a:pt x="121" y="127"/>
                  </a:cubicBezTo>
                  <a:cubicBezTo>
                    <a:pt x="123" y="127"/>
                    <a:pt x="125" y="126"/>
                    <a:pt x="127" y="124"/>
                  </a:cubicBezTo>
                  <a:cubicBezTo>
                    <a:pt x="131" y="121"/>
                    <a:pt x="131" y="115"/>
                    <a:pt x="127" y="112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9" y="53"/>
                    <a:pt x="63" y="53"/>
                    <a:pt x="60" y="57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18900000">
              <a:off x="2448795" y="3088751"/>
              <a:ext cx="390484" cy="380766"/>
            </a:xfrm>
            <a:custGeom>
              <a:avLst/>
              <a:gdLst>
                <a:gd name="T0" fmla="*/ 64 w 187"/>
                <a:gd name="T1" fmla="*/ 82 h 182"/>
                <a:gd name="T2" fmla="*/ 74 w 187"/>
                <a:gd name="T3" fmla="*/ 92 h 182"/>
                <a:gd name="T4" fmla="*/ 59 w 187"/>
                <a:gd name="T5" fmla="*/ 99 h 182"/>
                <a:gd name="T6" fmla="*/ 47 w 187"/>
                <a:gd name="T7" fmla="*/ 95 h 182"/>
                <a:gd name="T8" fmla="*/ 7 w 187"/>
                <a:gd name="T9" fmla="*/ 54 h 182"/>
                <a:gd name="T10" fmla="*/ 9 w 187"/>
                <a:gd name="T11" fmla="*/ 27 h 182"/>
                <a:gd name="T12" fmla="*/ 30 w 187"/>
                <a:gd name="T13" fmla="*/ 7 h 182"/>
                <a:gd name="T14" fmla="*/ 46 w 187"/>
                <a:gd name="T15" fmla="*/ 0 h 182"/>
                <a:gd name="T16" fmla="*/ 57 w 187"/>
                <a:gd name="T17" fmla="*/ 4 h 182"/>
                <a:gd name="T18" fmla="*/ 97 w 187"/>
                <a:gd name="T19" fmla="*/ 44 h 182"/>
                <a:gd name="T20" fmla="*/ 95 w 187"/>
                <a:gd name="T21" fmla="*/ 72 h 182"/>
                <a:gd name="T22" fmla="*/ 85 w 187"/>
                <a:gd name="T23" fmla="*/ 61 h 182"/>
                <a:gd name="T24" fmla="*/ 87 w 187"/>
                <a:gd name="T25" fmla="*/ 55 h 182"/>
                <a:gd name="T26" fmla="*/ 47 w 187"/>
                <a:gd name="T27" fmla="*/ 14 h 182"/>
                <a:gd name="T28" fmla="*/ 46 w 187"/>
                <a:gd name="T29" fmla="*/ 14 h 182"/>
                <a:gd name="T30" fmla="*/ 40 w 187"/>
                <a:gd name="T31" fmla="*/ 17 h 182"/>
                <a:gd name="T32" fmla="*/ 20 w 187"/>
                <a:gd name="T33" fmla="*/ 37 h 182"/>
                <a:gd name="T34" fmla="*/ 17 w 187"/>
                <a:gd name="T35" fmla="*/ 44 h 182"/>
                <a:gd name="T36" fmla="*/ 58 w 187"/>
                <a:gd name="T37" fmla="*/ 84 h 182"/>
                <a:gd name="T38" fmla="*/ 64 w 187"/>
                <a:gd name="T39" fmla="*/ 82 h 182"/>
                <a:gd name="T40" fmla="*/ 180 w 187"/>
                <a:gd name="T41" fmla="*/ 127 h 182"/>
                <a:gd name="T42" fmla="*/ 140 w 187"/>
                <a:gd name="T43" fmla="*/ 87 h 182"/>
                <a:gd name="T44" fmla="*/ 128 w 187"/>
                <a:gd name="T45" fmla="*/ 82 h 182"/>
                <a:gd name="T46" fmla="*/ 113 w 187"/>
                <a:gd name="T47" fmla="*/ 89 h 182"/>
                <a:gd name="T48" fmla="*/ 123 w 187"/>
                <a:gd name="T49" fmla="*/ 100 h 182"/>
                <a:gd name="T50" fmla="*/ 128 w 187"/>
                <a:gd name="T51" fmla="*/ 97 h 182"/>
                <a:gd name="T52" fmla="*/ 129 w 187"/>
                <a:gd name="T53" fmla="*/ 97 h 182"/>
                <a:gd name="T54" fmla="*/ 170 w 187"/>
                <a:gd name="T55" fmla="*/ 138 h 182"/>
                <a:gd name="T56" fmla="*/ 167 w 187"/>
                <a:gd name="T57" fmla="*/ 144 h 182"/>
                <a:gd name="T58" fmla="*/ 147 w 187"/>
                <a:gd name="T59" fmla="*/ 165 h 182"/>
                <a:gd name="T60" fmla="*/ 140 w 187"/>
                <a:gd name="T61" fmla="*/ 167 h 182"/>
                <a:gd name="T62" fmla="*/ 100 w 187"/>
                <a:gd name="T63" fmla="*/ 127 h 182"/>
                <a:gd name="T64" fmla="*/ 102 w 187"/>
                <a:gd name="T65" fmla="*/ 120 h 182"/>
                <a:gd name="T66" fmla="*/ 92 w 187"/>
                <a:gd name="T67" fmla="*/ 110 h 182"/>
                <a:gd name="T68" fmla="*/ 90 w 187"/>
                <a:gd name="T69" fmla="*/ 137 h 182"/>
                <a:gd name="T70" fmla="*/ 130 w 187"/>
                <a:gd name="T71" fmla="*/ 177 h 182"/>
                <a:gd name="T72" fmla="*/ 141 w 187"/>
                <a:gd name="T73" fmla="*/ 182 h 182"/>
                <a:gd name="T74" fmla="*/ 141 w 187"/>
                <a:gd name="T75" fmla="*/ 182 h 182"/>
                <a:gd name="T76" fmla="*/ 157 w 187"/>
                <a:gd name="T77" fmla="*/ 175 h 182"/>
                <a:gd name="T78" fmla="*/ 178 w 187"/>
                <a:gd name="T79" fmla="*/ 155 h 182"/>
                <a:gd name="T80" fmla="*/ 180 w 187"/>
                <a:gd name="T81" fmla="*/ 127 h 182"/>
                <a:gd name="T82" fmla="*/ 60 w 187"/>
                <a:gd name="T83" fmla="*/ 57 h 182"/>
                <a:gd name="T84" fmla="*/ 60 w 187"/>
                <a:gd name="T85" fmla="*/ 70 h 182"/>
                <a:gd name="T86" fmla="*/ 114 w 187"/>
                <a:gd name="T87" fmla="*/ 124 h 182"/>
                <a:gd name="T88" fmla="*/ 121 w 187"/>
                <a:gd name="T89" fmla="*/ 127 h 182"/>
                <a:gd name="T90" fmla="*/ 127 w 187"/>
                <a:gd name="T91" fmla="*/ 124 h 182"/>
                <a:gd name="T92" fmla="*/ 127 w 187"/>
                <a:gd name="T93" fmla="*/ 112 h 182"/>
                <a:gd name="T94" fmla="*/ 73 w 187"/>
                <a:gd name="T95" fmla="*/ 57 h 182"/>
                <a:gd name="T96" fmla="*/ 60 w 187"/>
                <a:gd name="T97" fmla="*/ 5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82">
                  <a:moveTo>
                    <a:pt x="64" y="8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0" y="97"/>
                    <a:pt x="64" y="99"/>
                    <a:pt x="59" y="99"/>
                  </a:cubicBezTo>
                  <a:cubicBezTo>
                    <a:pt x="54" y="99"/>
                    <a:pt x="50" y="98"/>
                    <a:pt x="47" y="9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47"/>
                    <a:pt x="1" y="35"/>
                    <a:pt x="9" y="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2"/>
                    <a:pt x="40" y="0"/>
                    <a:pt x="46" y="0"/>
                  </a:cubicBezTo>
                  <a:cubicBezTo>
                    <a:pt x="50" y="0"/>
                    <a:pt x="54" y="1"/>
                    <a:pt x="57" y="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104" y="51"/>
                    <a:pt x="103" y="63"/>
                    <a:pt x="95" y="7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7" y="58"/>
                    <a:pt x="87" y="55"/>
                    <a:pt x="87" y="5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4" y="14"/>
                    <a:pt x="42" y="15"/>
                    <a:pt x="40" y="1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40"/>
                    <a:pt x="17" y="43"/>
                    <a:pt x="17" y="4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5"/>
                    <a:pt x="61" y="85"/>
                    <a:pt x="64" y="82"/>
                  </a:cubicBezTo>
                  <a:close/>
                  <a:moveTo>
                    <a:pt x="180" y="127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137" y="84"/>
                    <a:pt x="133" y="82"/>
                    <a:pt x="128" y="82"/>
                  </a:cubicBezTo>
                  <a:cubicBezTo>
                    <a:pt x="123" y="82"/>
                    <a:pt x="117" y="85"/>
                    <a:pt x="113" y="89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5" y="98"/>
                    <a:pt x="127" y="97"/>
                    <a:pt x="128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41"/>
                    <a:pt x="167" y="144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4" y="167"/>
                    <a:pt x="141" y="167"/>
                    <a:pt x="140" y="16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6"/>
                    <a:pt x="100" y="123"/>
                    <a:pt x="102" y="12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84" y="118"/>
                    <a:pt x="83" y="130"/>
                    <a:pt x="90" y="137"/>
                  </a:cubicBezTo>
                  <a:cubicBezTo>
                    <a:pt x="130" y="177"/>
                    <a:pt x="130" y="177"/>
                    <a:pt x="130" y="177"/>
                  </a:cubicBezTo>
                  <a:cubicBezTo>
                    <a:pt x="133" y="180"/>
                    <a:pt x="137" y="182"/>
                    <a:pt x="141" y="182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7" y="182"/>
                    <a:pt x="153" y="179"/>
                    <a:pt x="157" y="175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86" y="146"/>
                    <a:pt x="187" y="134"/>
                    <a:pt x="180" y="127"/>
                  </a:cubicBezTo>
                  <a:close/>
                  <a:moveTo>
                    <a:pt x="60" y="57"/>
                  </a:moveTo>
                  <a:cubicBezTo>
                    <a:pt x="56" y="61"/>
                    <a:pt x="56" y="66"/>
                    <a:pt x="60" y="70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6" y="126"/>
                    <a:pt x="118" y="127"/>
                    <a:pt x="121" y="127"/>
                  </a:cubicBezTo>
                  <a:cubicBezTo>
                    <a:pt x="123" y="127"/>
                    <a:pt x="125" y="126"/>
                    <a:pt x="127" y="124"/>
                  </a:cubicBezTo>
                  <a:cubicBezTo>
                    <a:pt x="131" y="121"/>
                    <a:pt x="131" y="115"/>
                    <a:pt x="127" y="112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9" y="53"/>
                    <a:pt x="63" y="53"/>
                    <a:pt x="60" y="57"/>
                  </a:cubicBezTo>
                  <a:close/>
                </a:path>
              </a:pathLst>
            </a:custGeom>
            <a:solidFill>
              <a:srgbClr val="C6B07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13038" r="9033" b="17070"/>
          <a:stretch/>
        </p:blipFill>
        <p:spPr>
          <a:xfrm>
            <a:off x="3516725" y="3177921"/>
            <a:ext cx="654076" cy="5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Environment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4873" y="1645130"/>
            <a:ext cx="1128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defRPr>
            </a:lvl1pPr>
          </a:lstStyle>
          <a:p>
            <a:pPr algn="just"/>
            <a:r>
              <a:rPr lang="en-US" dirty="0"/>
              <a:t>The Prominent Features and Incentives Granted to Foreign Investors on the Amendments of the UAE Federal Law No. (2) Of 2015 on Commercial Companies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32971" y="2490356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3" name="Shape 2582">
            <a:extLst>
              <a:ext uri="{FF2B5EF4-FFF2-40B4-BE49-F238E27FC236}">
                <a16:creationId xmlns:a16="http://schemas.microsoft.com/office/drawing/2014/main" id="{6064C53A-1B51-8B4E-8B88-4A89AA813DF9}"/>
              </a:ext>
            </a:extLst>
          </p:cNvPr>
          <p:cNvSpPr/>
          <p:nvPr/>
        </p:nvSpPr>
        <p:spPr>
          <a:xfrm>
            <a:off x="711200" y="2644519"/>
            <a:ext cx="340343" cy="311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32971" y="3191227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5" name="Shape 2606">
            <a:extLst>
              <a:ext uri="{FF2B5EF4-FFF2-40B4-BE49-F238E27FC236}">
                <a16:creationId xmlns:a16="http://schemas.microsoft.com/office/drawing/2014/main" id="{3349A533-4759-3746-9469-C3D5B86A4107}"/>
              </a:ext>
            </a:extLst>
          </p:cNvPr>
          <p:cNvSpPr/>
          <p:nvPr/>
        </p:nvSpPr>
        <p:spPr>
          <a:xfrm>
            <a:off x="726695" y="3349432"/>
            <a:ext cx="308015" cy="315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2969" y="391133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32969" y="4597105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8" name="Shape 2616">
            <a:extLst>
              <a:ext uri="{FF2B5EF4-FFF2-40B4-BE49-F238E27FC236}">
                <a16:creationId xmlns:a16="http://schemas.microsoft.com/office/drawing/2014/main" id="{3F20D56D-E1CE-1D4A-BC23-0969784EA5D6}"/>
              </a:ext>
            </a:extLst>
          </p:cNvPr>
          <p:cNvSpPr/>
          <p:nvPr/>
        </p:nvSpPr>
        <p:spPr>
          <a:xfrm>
            <a:off x="726695" y="4075727"/>
            <a:ext cx="340343" cy="268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00">
            <a:extLst>
              <a:ext uri="{FF2B5EF4-FFF2-40B4-BE49-F238E27FC236}">
                <a16:creationId xmlns:a16="http://schemas.microsoft.com/office/drawing/2014/main" id="{3CF370F1-A0D2-BD45-916F-3DCC34CD6188}"/>
              </a:ext>
            </a:extLst>
          </p:cNvPr>
          <p:cNvSpPr/>
          <p:nvPr/>
        </p:nvSpPr>
        <p:spPr>
          <a:xfrm>
            <a:off x="724907" y="4785321"/>
            <a:ext cx="337749" cy="255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32968" y="528287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72" name="Shape 2539">
            <a:extLst>
              <a:ext uri="{FF2B5EF4-FFF2-40B4-BE49-F238E27FC236}">
                <a16:creationId xmlns:a16="http://schemas.microsoft.com/office/drawing/2014/main" id="{E8D087B2-845E-7E4E-B3CA-91EDE38F31EF}"/>
              </a:ext>
            </a:extLst>
          </p:cNvPr>
          <p:cNvSpPr/>
          <p:nvPr/>
        </p:nvSpPr>
        <p:spPr>
          <a:xfrm>
            <a:off x="737407" y="5477251"/>
            <a:ext cx="286585" cy="242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0764" y="2605137"/>
            <a:ext cx="7378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Full ownership of all economic sectors with the exception of strategic impact activities.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60764" y="3295225"/>
            <a:ext cx="408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Full ownership of all legal forms of companies.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60764" y="3975039"/>
            <a:ext cx="7114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Possibility of ownership in sectors with a strategic impact under certain legislations.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60764" y="4728207"/>
            <a:ext cx="657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Practicing banking and insurance businesses in all legal forms for companies.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60764" y="5413976"/>
            <a:ext cx="6751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No obligations for a limited liability company to be with the name of its owner. </a:t>
            </a:r>
          </a:p>
        </p:txBody>
      </p:sp>
    </p:spTree>
    <p:extLst>
      <p:ext uri="{BB962C8B-B14F-4D97-AF65-F5344CB8AC3E}">
        <p14:creationId xmlns:p14="http://schemas.microsoft.com/office/powerpoint/2010/main" val="239288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Environment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2971" y="1632983"/>
            <a:ext cx="1112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defRPr>
            </a:lvl1pPr>
          </a:lstStyle>
          <a:p>
            <a:pPr algn="just"/>
            <a:r>
              <a:rPr lang="en-US" dirty="0"/>
              <a:t>The Prominent Features and Incentives Granted to Foreign Investors on the Amendments of the UAE Federal Law No. (2) Of 2015 on Commercial Companies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5714" y="2504483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6716" y="3197149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2969" y="391133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32969" y="4597105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32968" y="528287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0764" y="2605137"/>
            <a:ext cx="3938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Absence of the need of a local service agent.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60764" y="3295225"/>
            <a:ext cx="2654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Freedom of settling disputes.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60764" y="3975039"/>
            <a:ext cx="623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Absence of minimum capital requirement for limited liability companies.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60763" y="4597105"/>
            <a:ext cx="787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Possibility of Calling a General Assembly Meeting if requested by partners holding 10% of the LLC's capital.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28431" y="5319947"/>
            <a:ext cx="811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Extending the Period of Announcing the Invitation to the general assembly to 21 days before instead of 15 days for the LLC Company.</a:t>
            </a:r>
          </a:p>
        </p:txBody>
      </p:sp>
      <p:sp>
        <p:nvSpPr>
          <p:cNvPr id="19" name="Shape 2581">
            <a:extLst>
              <a:ext uri="{FF2B5EF4-FFF2-40B4-BE49-F238E27FC236}">
                <a16:creationId xmlns:a16="http://schemas.microsoft.com/office/drawing/2014/main" id="{829D44AB-A90B-FF4E-8A75-951C28468FB8}"/>
              </a:ext>
            </a:extLst>
          </p:cNvPr>
          <p:cNvSpPr/>
          <p:nvPr/>
        </p:nvSpPr>
        <p:spPr>
          <a:xfrm>
            <a:off x="677262" y="2635637"/>
            <a:ext cx="406874" cy="397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828">
            <a:extLst>
              <a:ext uri="{FF2B5EF4-FFF2-40B4-BE49-F238E27FC236}">
                <a16:creationId xmlns:a16="http://schemas.microsoft.com/office/drawing/2014/main" id="{6C4CC187-1F95-034B-9CAE-0E2ED7BE3943}"/>
              </a:ext>
            </a:extLst>
          </p:cNvPr>
          <p:cNvSpPr/>
          <p:nvPr/>
        </p:nvSpPr>
        <p:spPr>
          <a:xfrm>
            <a:off x="734400" y="3337716"/>
            <a:ext cx="299085" cy="321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824">
            <a:extLst>
              <a:ext uri="{FF2B5EF4-FFF2-40B4-BE49-F238E27FC236}">
                <a16:creationId xmlns:a16="http://schemas.microsoft.com/office/drawing/2014/main" id="{248D8DF7-90C2-5D44-8F27-AC35C3F92E59}"/>
              </a:ext>
            </a:extLst>
          </p:cNvPr>
          <p:cNvSpPr/>
          <p:nvPr/>
        </p:nvSpPr>
        <p:spPr>
          <a:xfrm>
            <a:off x="693810" y="3969252"/>
            <a:ext cx="380263" cy="3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622">
            <a:extLst>
              <a:ext uri="{FF2B5EF4-FFF2-40B4-BE49-F238E27FC236}">
                <a16:creationId xmlns:a16="http://schemas.microsoft.com/office/drawing/2014/main" id="{E63BA742-EC5D-ED4C-9FD0-B9778532FCF1}"/>
              </a:ext>
            </a:extLst>
          </p:cNvPr>
          <p:cNvSpPr/>
          <p:nvPr/>
        </p:nvSpPr>
        <p:spPr>
          <a:xfrm>
            <a:off x="720577" y="4747706"/>
            <a:ext cx="326727" cy="33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912">
            <a:extLst>
              <a:ext uri="{FF2B5EF4-FFF2-40B4-BE49-F238E27FC236}">
                <a16:creationId xmlns:a16="http://schemas.microsoft.com/office/drawing/2014/main" id="{27AC145B-4645-C348-82A7-19A4F73FC2ED}"/>
              </a:ext>
            </a:extLst>
          </p:cNvPr>
          <p:cNvSpPr/>
          <p:nvPr/>
        </p:nvSpPr>
        <p:spPr>
          <a:xfrm rot="2670321">
            <a:off x="651530" y="5390778"/>
            <a:ext cx="443833" cy="444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8405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Environment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2971" y="1632983"/>
            <a:ext cx="1112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defRPr>
            </a:lvl1pPr>
          </a:lstStyle>
          <a:p>
            <a:r>
              <a:rPr lang="en-US" dirty="0"/>
              <a:t>The Prominent Features and Incentives Granted to Foreign Investors on the Amendments of the UAE Federal Law No. (2) Of 2015 on Commercial Companies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5714" y="2504483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6716" y="3197149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2969" y="391133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32969" y="4597105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32968" y="528287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293" y="2650974"/>
            <a:ext cx="573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Holding General Assembly Meetings remotely for the LLC company.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60764" y="3240773"/>
            <a:ext cx="852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The Legal Quorum for the Assembly Meeting of the LLC Company 50% instead of 75% of the Capital Shares.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55293" y="4055091"/>
            <a:ext cx="7008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Possibility of an urgent Judgment from the Court to Save the LLC from Liquidation.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60763" y="4743596"/>
            <a:ext cx="8522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Possibility for any Increase in the Issued Capital of the Public Shareholding Company within 3 Years.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28433" y="5426518"/>
            <a:ext cx="8114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Flexibility in Capital Reduction Requirements for the Public Joint-Stock Company.</a:t>
            </a:r>
          </a:p>
        </p:txBody>
      </p:sp>
      <p:sp>
        <p:nvSpPr>
          <p:cNvPr id="24" name="Shape 2617">
            <a:extLst>
              <a:ext uri="{FF2B5EF4-FFF2-40B4-BE49-F238E27FC236}">
                <a16:creationId xmlns:a16="http://schemas.microsoft.com/office/drawing/2014/main" id="{EFEFCCD2-E6F3-D442-ACBC-1B7F5788EB2A}"/>
              </a:ext>
            </a:extLst>
          </p:cNvPr>
          <p:cNvSpPr/>
          <p:nvPr/>
        </p:nvSpPr>
        <p:spPr>
          <a:xfrm>
            <a:off x="676865" y="2613983"/>
            <a:ext cx="397208" cy="32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696">
            <a:extLst>
              <a:ext uri="{FF2B5EF4-FFF2-40B4-BE49-F238E27FC236}">
                <a16:creationId xmlns:a16="http://schemas.microsoft.com/office/drawing/2014/main" id="{D91802CB-0CDF-E147-A4D0-ADAB5DD57EB0}"/>
              </a:ext>
            </a:extLst>
          </p:cNvPr>
          <p:cNvSpPr/>
          <p:nvPr/>
        </p:nvSpPr>
        <p:spPr>
          <a:xfrm>
            <a:off x="640935" y="3240773"/>
            <a:ext cx="479530" cy="455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624">
            <a:extLst>
              <a:ext uri="{FF2B5EF4-FFF2-40B4-BE49-F238E27FC236}">
                <a16:creationId xmlns:a16="http://schemas.microsoft.com/office/drawing/2014/main" id="{2443CAA4-53B8-6A4D-8267-3C9B6BC03525}"/>
              </a:ext>
            </a:extLst>
          </p:cNvPr>
          <p:cNvSpPr/>
          <p:nvPr/>
        </p:nvSpPr>
        <p:spPr>
          <a:xfrm>
            <a:off x="714189" y="4020461"/>
            <a:ext cx="359884" cy="413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858">
            <a:extLst>
              <a:ext uri="{FF2B5EF4-FFF2-40B4-BE49-F238E27FC236}">
                <a16:creationId xmlns:a16="http://schemas.microsoft.com/office/drawing/2014/main" id="{6EF19B9A-6ED0-984F-AE0F-21E01B49E3DF}"/>
              </a:ext>
            </a:extLst>
          </p:cNvPr>
          <p:cNvSpPr/>
          <p:nvPr/>
        </p:nvSpPr>
        <p:spPr>
          <a:xfrm>
            <a:off x="680937" y="4713213"/>
            <a:ext cx="260341" cy="399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858">
            <a:extLst>
              <a:ext uri="{FF2B5EF4-FFF2-40B4-BE49-F238E27FC236}">
                <a16:creationId xmlns:a16="http://schemas.microsoft.com/office/drawing/2014/main" id="{6EF19B9A-6ED0-984F-AE0F-21E01B49E3DF}"/>
              </a:ext>
            </a:extLst>
          </p:cNvPr>
          <p:cNvSpPr/>
          <p:nvPr/>
        </p:nvSpPr>
        <p:spPr>
          <a:xfrm>
            <a:off x="979077" y="4864572"/>
            <a:ext cx="220338" cy="24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927">
            <a:extLst>
              <a:ext uri="{FF2B5EF4-FFF2-40B4-BE49-F238E27FC236}">
                <a16:creationId xmlns:a16="http://schemas.microsoft.com/office/drawing/2014/main" id="{A2DF5F44-99FF-9D43-805B-EE5D8B579EA0}"/>
              </a:ext>
            </a:extLst>
          </p:cNvPr>
          <p:cNvSpPr/>
          <p:nvPr/>
        </p:nvSpPr>
        <p:spPr>
          <a:xfrm>
            <a:off x="853167" y="5480264"/>
            <a:ext cx="277956" cy="277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5891"/>
                </a:moveTo>
                <a:cubicBezTo>
                  <a:pt x="17893" y="5891"/>
                  <a:pt x="17673" y="6111"/>
                  <a:pt x="17673" y="6382"/>
                </a:cubicBezTo>
                <a:lnTo>
                  <a:pt x="17673" y="6873"/>
                </a:lnTo>
                <a:cubicBezTo>
                  <a:pt x="17536" y="9012"/>
                  <a:pt x="16407" y="16791"/>
                  <a:pt x="7448" y="19651"/>
                </a:cubicBezTo>
                <a:cubicBezTo>
                  <a:pt x="12844" y="16010"/>
                  <a:pt x="13635" y="8876"/>
                  <a:pt x="13745" y="6873"/>
                </a:cubicBezTo>
                <a:lnTo>
                  <a:pt x="13745" y="6382"/>
                </a:lnTo>
                <a:cubicBezTo>
                  <a:pt x="13745" y="6111"/>
                  <a:pt x="13525" y="5891"/>
                  <a:pt x="13255" y="5891"/>
                </a:cubicBezTo>
                <a:lnTo>
                  <a:pt x="11424" y="5891"/>
                </a:lnTo>
                <a:lnTo>
                  <a:pt x="15709" y="1217"/>
                </a:lnTo>
                <a:lnTo>
                  <a:pt x="19994" y="5891"/>
                </a:lnTo>
                <a:cubicBezTo>
                  <a:pt x="19994" y="5891"/>
                  <a:pt x="18164" y="5891"/>
                  <a:pt x="18164" y="5891"/>
                </a:cubicBezTo>
                <a:close/>
                <a:moveTo>
                  <a:pt x="21456" y="6035"/>
                </a:moveTo>
                <a:lnTo>
                  <a:pt x="16056" y="144"/>
                </a:lnTo>
                <a:cubicBezTo>
                  <a:pt x="15967" y="55"/>
                  <a:pt x="15845" y="0"/>
                  <a:pt x="15709" y="0"/>
                </a:cubicBezTo>
                <a:cubicBezTo>
                  <a:pt x="15573" y="0"/>
                  <a:pt x="15450" y="55"/>
                  <a:pt x="15362" y="144"/>
                </a:cubicBezTo>
                <a:lnTo>
                  <a:pt x="9962" y="6035"/>
                </a:lnTo>
                <a:cubicBezTo>
                  <a:pt x="9873" y="6124"/>
                  <a:pt x="9818" y="6247"/>
                  <a:pt x="9818" y="6382"/>
                </a:cubicBezTo>
                <a:cubicBezTo>
                  <a:pt x="9818" y="6653"/>
                  <a:pt x="10038" y="6873"/>
                  <a:pt x="10309" y="6873"/>
                </a:cubicBezTo>
                <a:lnTo>
                  <a:pt x="12715" y="6873"/>
                </a:lnTo>
                <a:cubicBezTo>
                  <a:pt x="12657" y="7916"/>
                  <a:pt x="12394" y="10507"/>
                  <a:pt x="11196" y="13351"/>
                </a:cubicBezTo>
                <a:cubicBezTo>
                  <a:pt x="9160" y="18184"/>
                  <a:pt x="5558" y="20618"/>
                  <a:pt x="491" y="20618"/>
                </a:cubicBezTo>
                <a:cubicBezTo>
                  <a:pt x="219" y="20618"/>
                  <a:pt x="0" y="20838"/>
                  <a:pt x="0" y="21109"/>
                </a:cubicBezTo>
                <a:cubicBezTo>
                  <a:pt x="0" y="21380"/>
                  <a:pt x="219" y="21600"/>
                  <a:pt x="491" y="21600"/>
                </a:cubicBezTo>
                <a:cubicBezTo>
                  <a:pt x="16610" y="21600"/>
                  <a:pt x="18450" y="9470"/>
                  <a:pt x="18658" y="6873"/>
                </a:cubicBezTo>
                <a:lnTo>
                  <a:pt x="21109" y="6873"/>
                </a:lnTo>
                <a:cubicBezTo>
                  <a:pt x="21380" y="6873"/>
                  <a:pt x="21600" y="6653"/>
                  <a:pt x="21600" y="6382"/>
                </a:cubicBezTo>
                <a:cubicBezTo>
                  <a:pt x="21600" y="6247"/>
                  <a:pt x="21545" y="6124"/>
                  <a:pt x="21456" y="6035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algn="just"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0" name="Shape 2926">
            <a:extLst>
              <a:ext uri="{FF2B5EF4-FFF2-40B4-BE49-F238E27FC236}">
                <a16:creationId xmlns:a16="http://schemas.microsoft.com/office/drawing/2014/main" id="{0F11A80E-1429-E945-A409-96A2508D08DF}"/>
              </a:ext>
            </a:extLst>
          </p:cNvPr>
          <p:cNvSpPr/>
          <p:nvPr/>
        </p:nvSpPr>
        <p:spPr>
          <a:xfrm>
            <a:off x="575211" y="5496108"/>
            <a:ext cx="277956" cy="277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0383"/>
                </a:moveTo>
                <a:lnTo>
                  <a:pt x="11424" y="15709"/>
                </a:lnTo>
                <a:lnTo>
                  <a:pt x="13255" y="15709"/>
                </a:lnTo>
                <a:cubicBezTo>
                  <a:pt x="13525" y="15709"/>
                  <a:pt x="13745" y="15490"/>
                  <a:pt x="13745" y="15218"/>
                </a:cubicBezTo>
                <a:lnTo>
                  <a:pt x="13745" y="14727"/>
                </a:lnTo>
                <a:cubicBezTo>
                  <a:pt x="13635" y="12724"/>
                  <a:pt x="12844" y="5590"/>
                  <a:pt x="7448" y="1949"/>
                </a:cubicBezTo>
                <a:cubicBezTo>
                  <a:pt x="16407" y="4809"/>
                  <a:pt x="17536" y="12588"/>
                  <a:pt x="17673" y="14727"/>
                </a:cubicBezTo>
                <a:lnTo>
                  <a:pt x="17673" y="15218"/>
                </a:lnTo>
                <a:cubicBezTo>
                  <a:pt x="17673" y="15490"/>
                  <a:pt x="17893" y="15709"/>
                  <a:pt x="18164" y="15709"/>
                </a:cubicBezTo>
                <a:lnTo>
                  <a:pt x="19994" y="15709"/>
                </a:lnTo>
                <a:cubicBezTo>
                  <a:pt x="19994" y="15709"/>
                  <a:pt x="15709" y="20383"/>
                  <a:pt x="15709" y="20383"/>
                </a:cubicBezTo>
                <a:close/>
                <a:moveTo>
                  <a:pt x="21109" y="14727"/>
                </a:moveTo>
                <a:lnTo>
                  <a:pt x="18658" y="14727"/>
                </a:lnTo>
                <a:cubicBezTo>
                  <a:pt x="18450" y="12130"/>
                  <a:pt x="16610" y="0"/>
                  <a:pt x="491" y="0"/>
                </a:cubicBezTo>
                <a:cubicBezTo>
                  <a:pt x="219" y="0"/>
                  <a:pt x="0" y="220"/>
                  <a:pt x="0" y="491"/>
                </a:cubicBezTo>
                <a:cubicBezTo>
                  <a:pt x="0" y="762"/>
                  <a:pt x="219" y="982"/>
                  <a:pt x="491" y="982"/>
                </a:cubicBezTo>
                <a:cubicBezTo>
                  <a:pt x="5558" y="982"/>
                  <a:pt x="9160" y="3417"/>
                  <a:pt x="11196" y="8250"/>
                </a:cubicBezTo>
                <a:cubicBezTo>
                  <a:pt x="12394" y="11093"/>
                  <a:pt x="12657" y="13684"/>
                  <a:pt x="12715" y="14727"/>
                </a:cubicBezTo>
                <a:lnTo>
                  <a:pt x="10309" y="14727"/>
                </a:lnTo>
                <a:cubicBezTo>
                  <a:pt x="10038" y="14727"/>
                  <a:pt x="9818" y="14947"/>
                  <a:pt x="9818" y="15218"/>
                </a:cubicBezTo>
                <a:cubicBezTo>
                  <a:pt x="9818" y="15354"/>
                  <a:pt x="9873" y="15477"/>
                  <a:pt x="9962" y="15566"/>
                </a:cubicBezTo>
                <a:lnTo>
                  <a:pt x="15362" y="21456"/>
                </a:lnTo>
                <a:cubicBezTo>
                  <a:pt x="15450" y="21545"/>
                  <a:pt x="15574" y="21600"/>
                  <a:pt x="15709" y="21600"/>
                </a:cubicBezTo>
                <a:cubicBezTo>
                  <a:pt x="15845" y="21600"/>
                  <a:pt x="15967" y="21545"/>
                  <a:pt x="16056" y="21456"/>
                </a:cubicBezTo>
                <a:lnTo>
                  <a:pt x="21456" y="15566"/>
                </a:lnTo>
                <a:cubicBezTo>
                  <a:pt x="21545" y="15477"/>
                  <a:pt x="21600" y="15354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7939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Environment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2971" y="1632983"/>
            <a:ext cx="1112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defRPr>
            </a:lvl1pPr>
          </a:lstStyle>
          <a:p>
            <a:r>
              <a:rPr lang="en-US" dirty="0"/>
              <a:t>The Prominent Features and Incentives Granted to Foreign Investors on the Amendments of the UAE Federal Law No. (2) Of 2015 on Commercial Companies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5714" y="2504483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6716" y="3197149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2969" y="391133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32969" y="4597105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32968" y="528287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293" y="2650974"/>
            <a:ext cx="7999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Controlling the entire Membership of the Boards of Directors of Public Joint-Stock Companies.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55293" y="3338270"/>
            <a:ext cx="8918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Allow all Members of the Board of Directors of the Public Shareholding Company to be Non-Shareholders.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28432" y="3934715"/>
            <a:ext cx="964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Absence of Requirement the Approval of the Securities and Commodities Authority to Amend the Memorandum of Association or Articles of Association of the Public Shareholding Company.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55293" y="4714653"/>
            <a:ext cx="8522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Allowing Financial Institutions to Provide Loans to Board Members.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28432" y="5341567"/>
            <a:ext cx="954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Possibility of Calling a General Assembly Meeting if requested by partners holding 10% of the Public Joint-Stock Company.</a:t>
            </a:r>
          </a:p>
        </p:txBody>
      </p:sp>
      <p:sp>
        <p:nvSpPr>
          <p:cNvPr id="21" name="Shape 2530">
            <a:extLst>
              <a:ext uri="{FF2B5EF4-FFF2-40B4-BE49-F238E27FC236}">
                <a16:creationId xmlns:a16="http://schemas.microsoft.com/office/drawing/2014/main" id="{3C150FFE-4E0F-6247-8E87-CED24E21357A}"/>
              </a:ext>
            </a:extLst>
          </p:cNvPr>
          <p:cNvSpPr/>
          <p:nvPr/>
        </p:nvSpPr>
        <p:spPr>
          <a:xfrm>
            <a:off x="714189" y="2674255"/>
            <a:ext cx="253871" cy="313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0">
            <a:extLst>
              <a:ext uri="{FF2B5EF4-FFF2-40B4-BE49-F238E27FC236}">
                <a16:creationId xmlns:a16="http://schemas.microsoft.com/office/drawing/2014/main" id="{2B6DFC0C-3633-8F42-A432-D98F488805EA}"/>
              </a:ext>
            </a:extLst>
          </p:cNvPr>
          <p:cNvSpPr/>
          <p:nvPr/>
        </p:nvSpPr>
        <p:spPr>
          <a:xfrm>
            <a:off x="696241" y="3349252"/>
            <a:ext cx="354410" cy="316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81">
            <a:extLst>
              <a:ext uri="{FF2B5EF4-FFF2-40B4-BE49-F238E27FC236}">
                <a16:creationId xmlns:a16="http://schemas.microsoft.com/office/drawing/2014/main" id="{829D44AB-A90B-FF4E-8A75-951C28468FB8}"/>
              </a:ext>
            </a:extLst>
          </p:cNvPr>
          <p:cNvSpPr/>
          <p:nvPr/>
        </p:nvSpPr>
        <p:spPr>
          <a:xfrm>
            <a:off x="714189" y="4042154"/>
            <a:ext cx="336462" cy="363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799">
            <a:extLst>
              <a:ext uri="{FF2B5EF4-FFF2-40B4-BE49-F238E27FC236}">
                <a16:creationId xmlns:a16="http://schemas.microsoft.com/office/drawing/2014/main" id="{AE320277-4FBC-664A-8223-22A158CDB569}"/>
              </a:ext>
            </a:extLst>
          </p:cNvPr>
          <p:cNvSpPr/>
          <p:nvPr/>
        </p:nvSpPr>
        <p:spPr>
          <a:xfrm>
            <a:off x="697975" y="4790096"/>
            <a:ext cx="365449" cy="257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617">
            <a:extLst>
              <a:ext uri="{FF2B5EF4-FFF2-40B4-BE49-F238E27FC236}">
                <a16:creationId xmlns:a16="http://schemas.microsoft.com/office/drawing/2014/main" id="{EFEFCCD2-E6F3-D442-ACBC-1B7F5788EB2A}"/>
              </a:ext>
            </a:extLst>
          </p:cNvPr>
          <p:cNvSpPr/>
          <p:nvPr/>
        </p:nvSpPr>
        <p:spPr>
          <a:xfrm>
            <a:off x="674842" y="5433789"/>
            <a:ext cx="397208" cy="329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just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9195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304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Environment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2971" y="1632983"/>
            <a:ext cx="1112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defRPr>
            </a:lvl1pPr>
          </a:lstStyle>
          <a:p>
            <a:r>
              <a:rPr lang="en-US" dirty="0"/>
              <a:t>The Prominent Features and Incentives Granted to Foreign Investors on the Amendments of the UAE Federal Law No. (2) Of 2015 on Commercial Companies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5714" y="2504483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6716" y="3197149"/>
            <a:ext cx="695465" cy="631536"/>
          </a:xfrm>
          <a:prstGeom prst="roundRect">
            <a:avLst/>
          </a:prstGeom>
          <a:solidFill>
            <a:srgbClr val="AD83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2969" y="3911335"/>
            <a:ext cx="695465" cy="631536"/>
          </a:xfrm>
          <a:prstGeom prst="roundRect">
            <a:avLst/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Arabic" panose="020B0503030202020203" pitchFamily="34" charset="-78"/>
              <a:ea typeface="+mn-ea"/>
              <a:cs typeface="Univers Next Arabic" panose="020B0503030202020203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293" y="2650974"/>
            <a:ext cx="8522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There is no Limit for the Number of Shareholders in the Private Joint Stock Company.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55293" y="3338270"/>
            <a:ext cx="8918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Restructuring the Company in Light of Accumulated Losses.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21179" y="4021287"/>
            <a:ext cx="9645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Granting the Investor any of the Following Actions:</a:t>
            </a:r>
          </a:p>
        </p:txBody>
      </p:sp>
      <p:sp>
        <p:nvSpPr>
          <p:cNvPr id="19" name="Shape 2930">
            <a:extLst>
              <a:ext uri="{FF2B5EF4-FFF2-40B4-BE49-F238E27FC236}">
                <a16:creationId xmlns:a16="http://schemas.microsoft.com/office/drawing/2014/main" id="{8A79738B-1613-A940-89D7-4013B55D2C73}"/>
              </a:ext>
            </a:extLst>
          </p:cNvPr>
          <p:cNvSpPr/>
          <p:nvPr/>
        </p:nvSpPr>
        <p:spPr>
          <a:xfrm>
            <a:off x="674843" y="2695128"/>
            <a:ext cx="364872" cy="262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5" y="1543"/>
                </a:moveTo>
                <a:cubicBezTo>
                  <a:pt x="12837" y="1543"/>
                  <a:pt x="10309" y="5515"/>
                  <a:pt x="10309" y="10414"/>
                </a:cubicBezTo>
                <a:lnTo>
                  <a:pt x="10309" y="11186"/>
                </a:lnTo>
                <a:cubicBezTo>
                  <a:pt x="10309" y="15233"/>
                  <a:pt x="8221" y="18514"/>
                  <a:pt x="5645" y="18514"/>
                </a:cubicBezTo>
                <a:cubicBezTo>
                  <a:pt x="3070" y="18514"/>
                  <a:pt x="982" y="15233"/>
                  <a:pt x="982" y="11186"/>
                </a:cubicBezTo>
                <a:lnTo>
                  <a:pt x="982" y="10414"/>
                </a:lnTo>
                <a:cubicBezTo>
                  <a:pt x="982" y="6367"/>
                  <a:pt x="3070" y="3086"/>
                  <a:pt x="5645" y="3086"/>
                </a:cubicBezTo>
                <a:cubicBezTo>
                  <a:pt x="6670" y="3086"/>
                  <a:pt x="7575" y="3630"/>
                  <a:pt x="8321" y="4629"/>
                </a:cubicBezTo>
                <a:lnTo>
                  <a:pt x="6382" y="4629"/>
                </a:lnTo>
                <a:cubicBezTo>
                  <a:pt x="6110" y="4629"/>
                  <a:pt x="5891" y="4974"/>
                  <a:pt x="5891" y="5400"/>
                </a:cubicBezTo>
                <a:cubicBezTo>
                  <a:pt x="5891" y="5826"/>
                  <a:pt x="6110" y="6171"/>
                  <a:pt x="6382" y="6171"/>
                </a:cubicBezTo>
                <a:lnTo>
                  <a:pt x="9327" y="6171"/>
                </a:lnTo>
                <a:cubicBezTo>
                  <a:pt x="9599" y="6171"/>
                  <a:pt x="9818" y="5826"/>
                  <a:pt x="9818" y="5400"/>
                </a:cubicBezTo>
                <a:lnTo>
                  <a:pt x="9818" y="771"/>
                </a:lnTo>
                <a:cubicBezTo>
                  <a:pt x="9818" y="346"/>
                  <a:pt x="9599" y="0"/>
                  <a:pt x="9327" y="0"/>
                </a:cubicBezTo>
                <a:cubicBezTo>
                  <a:pt x="9056" y="0"/>
                  <a:pt x="8836" y="346"/>
                  <a:pt x="8836" y="771"/>
                </a:cubicBezTo>
                <a:lnTo>
                  <a:pt x="8836" y="3321"/>
                </a:lnTo>
                <a:cubicBezTo>
                  <a:pt x="7879" y="2160"/>
                  <a:pt x="6706" y="1543"/>
                  <a:pt x="5645" y="1543"/>
                </a:cubicBezTo>
                <a:cubicBezTo>
                  <a:pt x="2527" y="1543"/>
                  <a:pt x="0" y="5515"/>
                  <a:pt x="0" y="10414"/>
                </a:cubicBezTo>
                <a:lnTo>
                  <a:pt x="0" y="11186"/>
                </a:lnTo>
                <a:cubicBezTo>
                  <a:pt x="0" y="16085"/>
                  <a:pt x="2527" y="20057"/>
                  <a:pt x="5645" y="20057"/>
                </a:cubicBezTo>
                <a:cubicBezTo>
                  <a:pt x="8763" y="20057"/>
                  <a:pt x="11291" y="16085"/>
                  <a:pt x="11291" y="11186"/>
                </a:cubicBezTo>
                <a:lnTo>
                  <a:pt x="11291" y="10414"/>
                </a:lnTo>
                <a:cubicBezTo>
                  <a:pt x="11291" y="6367"/>
                  <a:pt x="13379" y="3086"/>
                  <a:pt x="15955" y="3086"/>
                </a:cubicBezTo>
                <a:cubicBezTo>
                  <a:pt x="18530" y="3086"/>
                  <a:pt x="20618" y="6367"/>
                  <a:pt x="20618" y="10414"/>
                </a:cubicBezTo>
                <a:lnTo>
                  <a:pt x="20618" y="11186"/>
                </a:lnTo>
                <a:cubicBezTo>
                  <a:pt x="20618" y="15233"/>
                  <a:pt x="18530" y="18514"/>
                  <a:pt x="15955" y="18514"/>
                </a:cubicBezTo>
                <a:cubicBezTo>
                  <a:pt x="14930" y="18514"/>
                  <a:pt x="14025" y="17970"/>
                  <a:pt x="13279" y="16971"/>
                </a:cubicBezTo>
                <a:lnTo>
                  <a:pt x="15218" y="16971"/>
                </a:lnTo>
                <a:cubicBezTo>
                  <a:pt x="15490" y="16971"/>
                  <a:pt x="15709" y="16626"/>
                  <a:pt x="15709" y="16200"/>
                </a:cubicBezTo>
                <a:cubicBezTo>
                  <a:pt x="15709" y="15774"/>
                  <a:pt x="15490" y="15429"/>
                  <a:pt x="15218" y="15429"/>
                </a:cubicBezTo>
                <a:lnTo>
                  <a:pt x="12273" y="15429"/>
                </a:lnTo>
                <a:cubicBezTo>
                  <a:pt x="12001" y="15429"/>
                  <a:pt x="11782" y="15774"/>
                  <a:pt x="11782" y="16200"/>
                </a:cubicBezTo>
                <a:lnTo>
                  <a:pt x="11782" y="20829"/>
                </a:lnTo>
                <a:cubicBezTo>
                  <a:pt x="11782" y="21255"/>
                  <a:pt x="12001" y="21600"/>
                  <a:pt x="12273" y="21600"/>
                </a:cubicBezTo>
                <a:cubicBezTo>
                  <a:pt x="12544" y="21600"/>
                  <a:pt x="12764" y="21255"/>
                  <a:pt x="12764" y="20829"/>
                </a:cubicBezTo>
                <a:lnTo>
                  <a:pt x="12764" y="18279"/>
                </a:lnTo>
                <a:cubicBezTo>
                  <a:pt x="13721" y="19441"/>
                  <a:pt x="14894" y="20057"/>
                  <a:pt x="15955" y="20057"/>
                </a:cubicBezTo>
                <a:cubicBezTo>
                  <a:pt x="19073" y="20057"/>
                  <a:pt x="21600" y="16085"/>
                  <a:pt x="21600" y="11186"/>
                </a:cubicBezTo>
                <a:lnTo>
                  <a:pt x="21600" y="10414"/>
                </a:lnTo>
                <a:cubicBezTo>
                  <a:pt x="21600" y="5515"/>
                  <a:pt x="19073" y="1543"/>
                  <a:pt x="15955" y="154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881">
            <a:extLst>
              <a:ext uri="{FF2B5EF4-FFF2-40B4-BE49-F238E27FC236}">
                <a16:creationId xmlns:a16="http://schemas.microsoft.com/office/drawing/2014/main" id="{F99EA225-3445-FB43-9E15-F60FE418B57C}"/>
              </a:ext>
            </a:extLst>
          </p:cNvPr>
          <p:cNvSpPr/>
          <p:nvPr/>
        </p:nvSpPr>
        <p:spPr>
          <a:xfrm>
            <a:off x="660418" y="3317579"/>
            <a:ext cx="393721" cy="401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777">
            <a:extLst>
              <a:ext uri="{FF2B5EF4-FFF2-40B4-BE49-F238E27FC236}">
                <a16:creationId xmlns:a16="http://schemas.microsoft.com/office/drawing/2014/main" id="{62229725-FEFA-1949-8F3F-53AD216D4E24}"/>
              </a:ext>
            </a:extLst>
          </p:cNvPr>
          <p:cNvSpPr/>
          <p:nvPr/>
        </p:nvSpPr>
        <p:spPr>
          <a:xfrm>
            <a:off x="719928" y="4054317"/>
            <a:ext cx="274699" cy="345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marL="0" marR="0" lvl="0" indent="0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293" y="4399889"/>
            <a:ext cx="7778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AD833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The introduction of a partner or a number of partners. </a:t>
            </a:r>
          </a:p>
          <a:p>
            <a:pPr indent="-342900" algn="just">
              <a:lnSpc>
                <a:spcPct val="150000"/>
              </a:lnSpc>
              <a:buClr>
                <a:srgbClr val="AD833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Transfer of company ownership. </a:t>
            </a:r>
          </a:p>
          <a:p>
            <a:pPr indent="-342900" algn="just">
              <a:lnSpc>
                <a:spcPct val="150000"/>
              </a:lnSpc>
              <a:buClr>
                <a:srgbClr val="AD833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Changing the legal form of the company.</a:t>
            </a:r>
          </a:p>
          <a:p>
            <a:pPr indent="-342900" algn="just">
              <a:lnSpc>
                <a:spcPct val="150000"/>
              </a:lnSpc>
              <a:buClr>
                <a:srgbClr val="AD833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Mergers and acquisition. </a:t>
            </a:r>
          </a:p>
          <a:p>
            <a:pPr indent="-342900" algn="just">
              <a:lnSpc>
                <a:spcPct val="150000"/>
              </a:lnSpc>
              <a:buClr>
                <a:srgbClr val="AD833B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Liquidation. </a:t>
            </a:r>
          </a:p>
        </p:txBody>
      </p:sp>
    </p:spTree>
    <p:extLst>
      <p:ext uri="{BB962C8B-B14F-4D97-AF65-F5344CB8AC3E}">
        <p14:creationId xmlns:p14="http://schemas.microsoft.com/office/powerpoint/2010/main" val="16228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036" y="1991141"/>
            <a:ext cx="11249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Clr>
                <a:srgbClr val="AD833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Economy </a:t>
            </a:r>
          </a:p>
          <a:p>
            <a:pPr marL="342900" lvl="0" indent="-342900">
              <a:lnSpc>
                <a:spcPct val="200000"/>
              </a:lnSpc>
              <a:buClr>
                <a:srgbClr val="AD833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Environment</a:t>
            </a:r>
          </a:p>
          <a:p>
            <a:pPr marL="342900" lvl="0" indent="-342900">
              <a:lnSpc>
                <a:spcPct val="200000"/>
              </a:lnSpc>
              <a:buClr>
                <a:srgbClr val="AD833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Global Business Rankings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0061" y="1139382"/>
            <a:ext cx="216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105078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ED846D-DBB6-42E3-A5C3-F385E3D735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0645" y="2133601"/>
            <a:ext cx="8750709" cy="242856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Global Business Rankings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2569" cy="10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1" y="1155760"/>
            <a:ext cx="7067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Global &amp; Regional Business Rankings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32971" y="2800635"/>
            <a:ext cx="3004916" cy="3876490"/>
            <a:chOff x="224421" y="1906917"/>
            <a:chExt cx="3004916" cy="3876490"/>
          </a:xfrm>
        </p:grpSpPr>
        <p:sp>
          <p:nvSpPr>
            <p:cNvPr id="67" name="TextBox 21"/>
            <p:cNvSpPr txBox="1">
              <a:spLocks noChangeArrowheads="1"/>
            </p:cNvSpPr>
            <p:nvPr/>
          </p:nvSpPr>
          <p:spPr bwMode="auto">
            <a:xfrm>
              <a:off x="528481" y="5198632"/>
              <a:ext cx="23890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/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/>
                  <a:ea typeface="GE SS Two Light" panose="020A0503020102020204" pitchFamily="18" charset="-78"/>
                  <a:cs typeface="Segoe UI" panose="020B0502040204020203" pitchFamily="34" charset="0"/>
                </a:rPr>
                <a:t>Globally</a:t>
              </a: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21" y="1906917"/>
              <a:ext cx="3004916" cy="3120490"/>
            </a:xfrm>
            <a:prstGeom prst="rect">
              <a:avLst/>
            </a:prstGeom>
          </p:spPr>
        </p:pic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 flipH="1">
              <a:off x="1040786" y="2200032"/>
              <a:ext cx="1364454" cy="923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5400" dirty="0">
                  <a:solidFill>
                    <a:srgbClr val="3E3C43"/>
                  </a:solidFill>
                  <a:latin typeface="Calibri" panose="020F0502020204030204"/>
                  <a:ea typeface="GE SS Two Light" panose="020A0503020102020204" pitchFamily="18" charset="-78"/>
                  <a:cs typeface="Univers Next Arabic" panose="020B0503030202020203" pitchFamily="34" charset="-78"/>
                </a:rPr>
                <a:t>16</a:t>
              </a:r>
              <a:endParaRPr lang="en-US" sz="6600" dirty="0">
                <a:solidFill>
                  <a:srgbClr val="3E3C43"/>
                </a:solidFill>
                <a:latin typeface="Calibri" panose="020F0502020204030204"/>
                <a:ea typeface="GE SS Two Light" panose="020A0503020102020204" pitchFamily="18" charset="-78"/>
                <a:cs typeface="Univers Next Arabic" panose="020B0503030202020203" pitchFamily="34" charset="-78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486434" y="2316207"/>
            <a:ext cx="210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(World Bank) 2020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06242" y="1994622"/>
            <a:ext cx="415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UAE Ranking in Ease of Doing Business</a:t>
            </a:r>
          </a:p>
        </p:txBody>
      </p:sp>
      <p:grpSp>
        <p:nvGrpSpPr>
          <p:cNvPr id="75" name="Group 74"/>
          <p:cNvGrpSpPr/>
          <p:nvPr/>
        </p:nvGrpSpPr>
        <p:grpSpPr>
          <a:xfrm rot="5400000">
            <a:off x="4443156" y="4478459"/>
            <a:ext cx="4754877" cy="45719"/>
            <a:chOff x="7001699" y="3148901"/>
            <a:chExt cx="4194767" cy="11431"/>
          </a:xfrm>
        </p:grpSpPr>
        <p:sp>
          <p:nvSpPr>
            <p:cNvPr id="76" name="Shape 1036"/>
            <p:cNvSpPr/>
            <p:nvPr/>
          </p:nvSpPr>
          <p:spPr>
            <a:xfrm>
              <a:off x="7001699" y="3148901"/>
              <a:ext cx="1085850" cy="1"/>
            </a:xfrm>
            <a:prstGeom prst="line">
              <a:avLst/>
            </a:prstGeom>
            <a:noFill/>
            <a:ln w="25400" cap="flat">
              <a:solidFill>
                <a:srgbClr val="AF884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rgbClr val="656D78"/>
                </a:solidFill>
                <a:latin typeface="Calibri" panose="020F0502020204030204"/>
              </a:endParaRPr>
            </a:p>
          </p:txBody>
        </p:sp>
        <p:sp>
          <p:nvSpPr>
            <p:cNvPr id="77" name="Shape 1037"/>
            <p:cNvSpPr/>
            <p:nvPr/>
          </p:nvSpPr>
          <p:spPr>
            <a:xfrm>
              <a:off x="7001699" y="3160332"/>
              <a:ext cx="4194767" cy="0"/>
            </a:xfrm>
            <a:prstGeom prst="line">
              <a:avLst/>
            </a:prstGeom>
            <a:noFill/>
            <a:ln w="9525" cap="flat">
              <a:solidFill>
                <a:srgbClr val="AF884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rgbClr val="656D78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77067" y="2800635"/>
            <a:ext cx="3004916" cy="3876490"/>
            <a:chOff x="224421" y="1906917"/>
            <a:chExt cx="3004916" cy="3876490"/>
          </a:xfrm>
        </p:grpSpPr>
        <p:sp>
          <p:nvSpPr>
            <p:cNvPr id="79" name="TextBox 21"/>
            <p:cNvSpPr txBox="1">
              <a:spLocks noChangeArrowheads="1"/>
            </p:cNvSpPr>
            <p:nvPr/>
          </p:nvSpPr>
          <p:spPr bwMode="auto">
            <a:xfrm>
              <a:off x="528481" y="5198632"/>
              <a:ext cx="23890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/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/>
                  <a:ea typeface="GE SS Two Light" panose="020A0503020102020204" pitchFamily="18" charset="-78"/>
                  <a:cs typeface="Segoe UI" panose="020B0502040204020203" pitchFamily="34" charset="0"/>
                </a:rPr>
                <a:t>Globally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21" y="1906917"/>
              <a:ext cx="3004916" cy="3120490"/>
            </a:xfrm>
            <a:prstGeom prst="rect">
              <a:avLst/>
            </a:prstGeom>
          </p:spPr>
        </p:pic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 flipH="1">
              <a:off x="1040786" y="2207573"/>
              <a:ext cx="1364454" cy="923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5400" dirty="0">
                  <a:solidFill>
                    <a:srgbClr val="3E3C43"/>
                  </a:solidFill>
                  <a:latin typeface="Calibri" panose="020F0502020204030204"/>
                  <a:ea typeface="GE SS Two Light" panose="020A0503020102020204" pitchFamily="18" charset="-78"/>
                  <a:cs typeface="Univers Next Arabic" panose="020B0503030202020203" pitchFamily="34" charset="-78"/>
                </a:rPr>
                <a:t>18</a:t>
              </a:r>
              <a:endParaRPr lang="en-US" sz="6600" dirty="0">
                <a:solidFill>
                  <a:srgbClr val="3E3C43"/>
                </a:solidFill>
                <a:latin typeface="Calibri" panose="020F0502020204030204"/>
                <a:ea typeface="GE SS Two Light" panose="020A0503020102020204" pitchFamily="18" charset="-78"/>
                <a:cs typeface="Univers Next Arabic" panose="020B0503030202020203" pitchFamily="34" charset="-78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272602" y="2022168"/>
            <a:ext cx="441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UAE Ranking in Economic Freedom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874998" y="2303679"/>
            <a:ext cx="3201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(The Heritage Foundation) 2020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3AC0856-56F8-4575-9153-2DD7DB2AD3AA}"/>
              </a:ext>
            </a:extLst>
          </p:cNvPr>
          <p:cNvSpPr txBox="1"/>
          <p:nvPr/>
        </p:nvSpPr>
        <p:spPr>
          <a:xfrm flipH="1">
            <a:off x="3035722" y="3987201"/>
            <a:ext cx="605659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1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st</a:t>
            </a:r>
            <a:endParaRPr lang="en-US" sz="3600" b="1" dirty="0">
              <a:ln w="0"/>
              <a:solidFill>
                <a:srgbClr val="3E3C43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8D935B-A751-437D-955F-33B81AE599C5}"/>
              </a:ext>
            </a:extLst>
          </p:cNvPr>
          <p:cNvSpPr txBox="1"/>
          <p:nvPr/>
        </p:nvSpPr>
        <p:spPr>
          <a:xfrm flipH="1">
            <a:off x="3668285" y="3900993"/>
            <a:ext cx="2898564" cy="499439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ea typeface="Roboto Light" pitchFamily="2" charset="0"/>
              <a:cs typeface="Univers Next Arabic" panose="020B0503030202020203" pitchFamily="34" charset="-78"/>
            </a:endParaRPr>
          </a:p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Ease of Access to Electricity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F821F2-DA18-4B92-AB8B-DB591D0285E6}"/>
              </a:ext>
            </a:extLst>
          </p:cNvPr>
          <p:cNvSpPr txBox="1"/>
          <p:nvPr/>
        </p:nvSpPr>
        <p:spPr>
          <a:xfrm flipH="1">
            <a:off x="3035722" y="4639497"/>
            <a:ext cx="711095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3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rd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947D825-0F3C-44F4-A583-3A50BCEB6662}"/>
              </a:ext>
            </a:extLst>
          </p:cNvPr>
          <p:cNvSpPr txBox="1"/>
          <p:nvPr/>
        </p:nvSpPr>
        <p:spPr>
          <a:xfrm flipH="1">
            <a:off x="3705246" y="4784392"/>
            <a:ext cx="2651195" cy="321729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Building Permits Index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41E3F18-368E-4F59-85F9-2F81530E279A}"/>
              </a:ext>
            </a:extLst>
          </p:cNvPr>
          <p:cNvSpPr txBox="1"/>
          <p:nvPr/>
        </p:nvSpPr>
        <p:spPr>
          <a:xfrm flipH="1">
            <a:off x="3035722" y="5298686"/>
            <a:ext cx="669524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9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th</a:t>
            </a:r>
            <a:endParaRPr lang="en-US" sz="3600" b="1" dirty="0">
              <a:ln w="0"/>
              <a:solidFill>
                <a:srgbClr val="3E3C43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744B53-7A2F-44A4-83A3-F5CCD08C8F25}"/>
              </a:ext>
            </a:extLst>
          </p:cNvPr>
          <p:cNvSpPr txBox="1"/>
          <p:nvPr/>
        </p:nvSpPr>
        <p:spPr>
          <a:xfrm flipH="1">
            <a:off x="3668285" y="5456263"/>
            <a:ext cx="3013075" cy="525462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Contract Enforcement Index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1E3F18-368E-4F59-85F9-2F81530E279A}"/>
              </a:ext>
            </a:extLst>
          </p:cNvPr>
          <p:cNvSpPr txBox="1"/>
          <p:nvPr/>
        </p:nvSpPr>
        <p:spPr>
          <a:xfrm flipH="1">
            <a:off x="2950657" y="5883728"/>
            <a:ext cx="904900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10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th</a:t>
            </a:r>
            <a:endParaRPr lang="en-US" sz="3600" b="1" dirty="0">
              <a:ln w="0"/>
              <a:solidFill>
                <a:srgbClr val="3E3C43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744B53-7A2F-44A4-83A3-F5CCD08C8F25}"/>
              </a:ext>
            </a:extLst>
          </p:cNvPr>
          <p:cNvSpPr txBox="1"/>
          <p:nvPr/>
        </p:nvSpPr>
        <p:spPr>
          <a:xfrm flipH="1">
            <a:off x="3734577" y="5981080"/>
            <a:ext cx="3013075" cy="525462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Property Registration Index</a:t>
            </a:r>
          </a:p>
        </p:txBody>
      </p:sp>
    </p:spTree>
    <p:extLst>
      <p:ext uri="{BB962C8B-B14F-4D97-AF65-F5344CB8AC3E}">
        <p14:creationId xmlns:p14="http://schemas.microsoft.com/office/powerpoint/2010/main" val="19207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1" y="1155760"/>
            <a:ext cx="7067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Global &amp; Regional Business Rankings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32971" y="2818148"/>
            <a:ext cx="2338846" cy="3461588"/>
            <a:chOff x="224421" y="1906917"/>
            <a:chExt cx="3004916" cy="3960828"/>
          </a:xfrm>
        </p:grpSpPr>
        <p:sp>
          <p:nvSpPr>
            <p:cNvPr id="66" name="TextBox 21"/>
            <p:cNvSpPr txBox="1">
              <a:spLocks noChangeArrowheads="1"/>
            </p:cNvSpPr>
            <p:nvPr/>
          </p:nvSpPr>
          <p:spPr bwMode="auto">
            <a:xfrm>
              <a:off x="532347" y="5198632"/>
              <a:ext cx="2389064" cy="66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/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/>
                  <a:ea typeface="GE SS Two Light" panose="020A0503020102020204" pitchFamily="18" charset="-78"/>
                  <a:cs typeface="Univers Next Arabic" panose="020B0503030202020203" pitchFamily="34" charset="-78"/>
                </a:rPr>
                <a:t>Globally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21" y="1906917"/>
              <a:ext cx="3004916" cy="3120490"/>
            </a:xfrm>
            <a:prstGeom prst="rect">
              <a:avLst/>
            </a:prstGeom>
          </p:spPr>
        </p:pic>
        <p:sp>
          <p:nvSpPr>
            <p:cNvPr id="71" name="TextBox 70"/>
            <p:cNvSpPr txBox="1">
              <a:spLocks noChangeArrowheads="1"/>
            </p:cNvSpPr>
            <p:nvPr/>
          </p:nvSpPr>
          <p:spPr bwMode="auto">
            <a:xfrm flipH="1">
              <a:off x="1044653" y="2228107"/>
              <a:ext cx="1364454" cy="105649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5400" dirty="0">
                  <a:solidFill>
                    <a:srgbClr val="3E3C43"/>
                  </a:solidFill>
                  <a:latin typeface="Calibri" panose="020F0502020204030204"/>
                  <a:ea typeface="GE SS Two Light" panose="020A0503020102020204" pitchFamily="18" charset="-78"/>
                  <a:cs typeface="Univers Next Arabic" panose="020B0503030202020203" pitchFamily="34" charset="-78"/>
                </a:rPr>
                <a:t>9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55584" y="1993095"/>
            <a:ext cx="554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IMD World Competitiveness Ranking - 2020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AC0856-56F8-4575-9153-2DD7DB2AD3AA}"/>
              </a:ext>
            </a:extLst>
          </p:cNvPr>
          <p:cNvSpPr txBox="1"/>
          <p:nvPr/>
        </p:nvSpPr>
        <p:spPr>
          <a:xfrm flipH="1">
            <a:off x="2891314" y="3070142"/>
            <a:ext cx="605659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3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rd</a:t>
            </a:r>
            <a:endParaRPr lang="en-US" sz="3600" b="1" dirty="0">
              <a:ln w="0"/>
              <a:solidFill>
                <a:srgbClr val="3E3C43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18D935B-A751-437D-955F-33B81AE599C5}"/>
              </a:ext>
            </a:extLst>
          </p:cNvPr>
          <p:cNvSpPr txBox="1"/>
          <p:nvPr/>
        </p:nvSpPr>
        <p:spPr>
          <a:xfrm flipH="1">
            <a:off x="3496973" y="3242536"/>
            <a:ext cx="2326442" cy="404812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Government Efficiency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F821F2-DA18-4B92-AB8B-DB591D0285E6}"/>
              </a:ext>
            </a:extLst>
          </p:cNvPr>
          <p:cNvSpPr txBox="1"/>
          <p:nvPr/>
        </p:nvSpPr>
        <p:spPr>
          <a:xfrm flipH="1">
            <a:off x="2891314" y="3722438"/>
            <a:ext cx="711095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4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th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47D825-0F3C-44F4-A583-3A50BCEB6662}"/>
              </a:ext>
            </a:extLst>
          </p:cNvPr>
          <p:cNvSpPr txBox="1"/>
          <p:nvPr/>
        </p:nvSpPr>
        <p:spPr>
          <a:xfrm flipH="1">
            <a:off x="3496973" y="3844489"/>
            <a:ext cx="2651195" cy="321729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Economic Performance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1E3F18-368E-4F59-85F9-2F81530E279A}"/>
              </a:ext>
            </a:extLst>
          </p:cNvPr>
          <p:cNvSpPr txBox="1"/>
          <p:nvPr/>
        </p:nvSpPr>
        <p:spPr>
          <a:xfrm flipH="1">
            <a:off x="2891314" y="4381627"/>
            <a:ext cx="669524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7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th</a:t>
            </a:r>
            <a:endParaRPr lang="en-US" sz="3600" b="1" dirty="0">
              <a:ln w="0"/>
              <a:solidFill>
                <a:srgbClr val="3E3C43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6744B53-7A2F-44A4-83A3-F5CCD08C8F25}"/>
              </a:ext>
            </a:extLst>
          </p:cNvPr>
          <p:cNvSpPr txBox="1"/>
          <p:nvPr/>
        </p:nvSpPr>
        <p:spPr>
          <a:xfrm flipH="1">
            <a:off x="3518616" y="4515354"/>
            <a:ext cx="3013075" cy="525462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Business Efficiency</a:t>
            </a:r>
          </a:p>
        </p:txBody>
      </p:sp>
      <p:grpSp>
        <p:nvGrpSpPr>
          <p:cNvPr id="80" name="Group 79"/>
          <p:cNvGrpSpPr/>
          <p:nvPr/>
        </p:nvGrpSpPr>
        <p:grpSpPr>
          <a:xfrm rot="5400000">
            <a:off x="3731438" y="4356922"/>
            <a:ext cx="4754877" cy="45719"/>
            <a:chOff x="7001699" y="3148901"/>
            <a:chExt cx="4194767" cy="11431"/>
          </a:xfrm>
        </p:grpSpPr>
        <p:sp>
          <p:nvSpPr>
            <p:cNvPr id="81" name="Shape 1036"/>
            <p:cNvSpPr/>
            <p:nvPr/>
          </p:nvSpPr>
          <p:spPr>
            <a:xfrm>
              <a:off x="7001699" y="3148901"/>
              <a:ext cx="1085850" cy="1"/>
            </a:xfrm>
            <a:prstGeom prst="line">
              <a:avLst/>
            </a:prstGeom>
            <a:noFill/>
            <a:ln w="25400" cap="flat">
              <a:solidFill>
                <a:srgbClr val="AF884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rgbClr val="656D78"/>
                </a:solidFill>
                <a:latin typeface="Calibri" panose="020F0502020204030204"/>
              </a:endParaRPr>
            </a:p>
          </p:txBody>
        </p:sp>
        <p:sp>
          <p:nvSpPr>
            <p:cNvPr id="82" name="Shape 1037"/>
            <p:cNvSpPr/>
            <p:nvPr/>
          </p:nvSpPr>
          <p:spPr>
            <a:xfrm>
              <a:off x="7001699" y="3160332"/>
              <a:ext cx="4194767" cy="0"/>
            </a:xfrm>
            <a:prstGeom prst="line">
              <a:avLst/>
            </a:prstGeom>
            <a:noFill/>
            <a:ln w="9525" cap="flat">
              <a:solidFill>
                <a:srgbClr val="AF884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rgbClr val="656D78"/>
                </a:solidFill>
                <a:latin typeface="Calibri" panose="020F0502020204030204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384762" y="1999438"/>
            <a:ext cx="538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IMD World Digital Competitiveness Ranking 2019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3AC0856-56F8-4575-9153-2DD7DB2AD3AA}"/>
              </a:ext>
            </a:extLst>
          </p:cNvPr>
          <p:cNvSpPr txBox="1"/>
          <p:nvPr/>
        </p:nvSpPr>
        <p:spPr>
          <a:xfrm flipH="1">
            <a:off x="8584785" y="3070142"/>
            <a:ext cx="605659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1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st</a:t>
            </a:r>
            <a:endParaRPr lang="en-US" sz="3600" b="1" dirty="0">
              <a:ln w="0"/>
              <a:solidFill>
                <a:srgbClr val="3E3C43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037615" y="3126434"/>
            <a:ext cx="2708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Public-private partnerships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9037766" y="3527436"/>
            <a:ext cx="2512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International experience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037615" y="3899424"/>
            <a:ext cx="2153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Agility of companies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037615" y="4284520"/>
            <a:ext cx="2847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Use of big data and analytics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4F821F2-DA18-4B92-AB8B-DB591D0285E6}"/>
              </a:ext>
            </a:extLst>
          </p:cNvPr>
          <p:cNvSpPr txBox="1"/>
          <p:nvPr/>
        </p:nvSpPr>
        <p:spPr>
          <a:xfrm flipH="1">
            <a:off x="8660695" y="4850075"/>
            <a:ext cx="711095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3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rd</a:t>
            </a: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 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266354" y="4955848"/>
            <a:ext cx="2284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Management of cities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6206976" y="2869076"/>
            <a:ext cx="2338846" cy="3410660"/>
            <a:chOff x="224421" y="1906917"/>
            <a:chExt cx="3004916" cy="3902555"/>
          </a:xfrm>
        </p:grpSpPr>
        <p:sp>
          <p:nvSpPr>
            <p:cNvPr id="92" name="TextBox 21"/>
            <p:cNvSpPr txBox="1">
              <a:spLocks noChangeArrowheads="1"/>
            </p:cNvSpPr>
            <p:nvPr/>
          </p:nvSpPr>
          <p:spPr bwMode="auto">
            <a:xfrm>
              <a:off x="826818" y="5140359"/>
              <a:ext cx="2389064" cy="66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/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/>
                  <a:ea typeface="GE SS Two Light" panose="020A0503020102020204" pitchFamily="18" charset="-78"/>
                  <a:cs typeface="Univers Next Arabic" panose="020B0503030202020203" pitchFamily="34" charset="-78"/>
                </a:rPr>
                <a:t>Globally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21" y="1906917"/>
              <a:ext cx="3004916" cy="3120490"/>
            </a:xfrm>
            <a:prstGeom prst="rect">
              <a:avLst/>
            </a:prstGeom>
          </p:spPr>
        </p:pic>
        <p:sp>
          <p:nvSpPr>
            <p:cNvPr id="94" name="TextBox 93"/>
            <p:cNvSpPr txBox="1">
              <a:spLocks noChangeArrowheads="1"/>
            </p:cNvSpPr>
            <p:nvPr/>
          </p:nvSpPr>
          <p:spPr bwMode="auto">
            <a:xfrm flipH="1">
              <a:off x="991979" y="2201392"/>
              <a:ext cx="1364454" cy="105649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5400" dirty="0">
                  <a:solidFill>
                    <a:srgbClr val="3E3C43"/>
                  </a:solidFill>
                  <a:latin typeface="Calibri" panose="020F0502020204030204"/>
                  <a:ea typeface="GE SS Two Light" panose="020A0503020102020204" pitchFamily="18" charset="-78"/>
                  <a:cs typeface="Univers Next Arabic" panose="020B0503030202020203" pitchFamily="34" charset="-78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350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1" y="1155760"/>
            <a:ext cx="7067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Global &amp; Regional Business Rankings </a:t>
            </a:r>
          </a:p>
        </p:txBody>
      </p:sp>
      <p:sp>
        <p:nvSpPr>
          <p:cNvPr id="64" name="Slide Number Placeholder 3"/>
          <p:cNvSpPr txBox="1">
            <a:spLocks/>
          </p:cNvSpPr>
          <p:nvPr/>
        </p:nvSpPr>
        <p:spPr>
          <a:xfrm flipH="1">
            <a:off x="11891477" y="6528307"/>
            <a:ext cx="577770" cy="4032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Univers Next Arabic" panose="020B0503030202020203" pitchFamily="34" charset="-78"/>
                <a:ea typeface="+mn-ea"/>
                <a:cs typeface="Univers Next Arabic" panose="020B0503030202020203" pitchFamily="34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B119BD-BB28-4F00-BA08-3CD2300E0933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/>
              <a:t>23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394C91-4F9E-4908-A870-93FBE35DFF2B}"/>
              </a:ext>
            </a:extLst>
          </p:cNvPr>
          <p:cNvSpPr txBox="1"/>
          <p:nvPr/>
        </p:nvSpPr>
        <p:spPr>
          <a:xfrm flipH="1">
            <a:off x="3841627" y="2968560"/>
            <a:ext cx="605659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1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st</a:t>
            </a:r>
            <a:endParaRPr lang="en-US" sz="3600" b="1" dirty="0">
              <a:ln w="0"/>
              <a:solidFill>
                <a:srgbClr val="3E3C43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E5C1C3-0E37-4FBE-9598-A21E51A3BB85}"/>
              </a:ext>
            </a:extLst>
          </p:cNvPr>
          <p:cNvSpPr txBox="1"/>
          <p:nvPr/>
        </p:nvSpPr>
        <p:spPr>
          <a:xfrm flipH="1">
            <a:off x="4435991" y="2968560"/>
            <a:ext cx="3376780" cy="341531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Macroeconomic stability index.</a:t>
            </a:r>
          </a:p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Electricity rate indicator.</a:t>
            </a:r>
          </a:p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Mobile phone index / 100.</a:t>
            </a:r>
          </a:p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Debt dynamics index.</a:t>
            </a:r>
          </a:p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Annual inflation percentage indicator.</a:t>
            </a: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>
              <a:buClr>
                <a:srgbClr val="3E3C43"/>
              </a:buClr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32971" y="2624672"/>
            <a:ext cx="3004916" cy="3876490"/>
            <a:chOff x="224421" y="1906917"/>
            <a:chExt cx="3004916" cy="3876490"/>
          </a:xfrm>
        </p:grpSpPr>
        <p:sp>
          <p:nvSpPr>
            <p:cNvPr id="72" name="TextBox 21"/>
            <p:cNvSpPr txBox="1">
              <a:spLocks noChangeArrowheads="1"/>
            </p:cNvSpPr>
            <p:nvPr/>
          </p:nvSpPr>
          <p:spPr bwMode="auto">
            <a:xfrm>
              <a:off x="528481" y="5198632"/>
              <a:ext cx="23890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/>
              <a:r>
                <a:rPr lang="en-US" sz="32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/>
                  <a:ea typeface="GE SS Two Light" panose="020A0503020102020204" pitchFamily="18" charset="-78"/>
                  <a:cs typeface="Univers Next Arabic" panose="020B0503030202020203" pitchFamily="34" charset="-78"/>
                </a:rPr>
                <a:t>Globally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21" y="1906917"/>
              <a:ext cx="3004916" cy="3120490"/>
            </a:xfrm>
            <a:prstGeom prst="rect">
              <a:avLst/>
            </a:prstGeom>
          </p:spPr>
        </p:pic>
        <p:sp>
          <p:nvSpPr>
            <p:cNvPr id="74" name="TextBox 73"/>
            <p:cNvSpPr txBox="1">
              <a:spLocks noChangeArrowheads="1"/>
            </p:cNvSpPr>
            <p:nvPr/>
          </p:nvSpPr>
          <p:spPr bwMode="auto">
            <a:xfrm flipH="1">
              <a:off x="1040786" y="2251507"/>
              <a:ext cx="1364454" cy="923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5400" dirty="0">
                  <a:solidFill>
                    <a:srgbClr val="3E3C43"/>
                  </a:solidFill>
                  <a:latin typeface="Calibri" panose="020F0502020204030204"/>
                  <a:ea typeface="GE SS Two Light" panose="020A0503020102020204" pitchFamily="18" charset="-78"/>
                  <a:cs typeface="Univers Next Arabic" panose="020B0503030202020203" pitchFamily="34" charset="-78"/>
                </a:rPr>
                <a:t>25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14596" y="1851243"/>
            <a:ext cx="795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B98D36"/>
              </a:buClr>
              <a:tabLst>
                <a:tab pos="360000" algn="l"/>
              </a:tabLs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UAE Ranking in Global Competitiveness Index (WEF) in 2019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8598A94-73AC-4775-8946-67D0ACBC4B9E}"/>
              </a:ext>
            </a:extLst>
          </p:cNvPr>
          <p:cNvSpPr txBox="1"/>
          <p:nvPr/>
        </p:nvSpPr>
        <p:spPr>
          <a:xfrm flipH="1">
            <a:off x="3803968" y="4554045"/>
            <a:ext cx="768911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2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nd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AE5C1C3-0E37-4FBE-9598-A21E51A3BB85}"/>
              </a:ext>
            </a:extLst>
          </p:cNvPr>
          <p:cNvSpPr txBox="1"/>
          <p:nvPr/>
        </p:nvSpPr>
        <p:spPr>
          <a:xfrm flipH="1">
            <a:off x="4435991" y="4762614"/>
            <a:ext cx="3376780" cy="341531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Information and Communications Technology Accreditation Index.</a:t>
            </a:r>
          </a:p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Mobile Cellular Subscriptions Index.</a:t>
            </a:r>
          </a:p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Population Conductivity Index,%.</a:t>
            </a:r>
          </a:p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Workforce diversity index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Univers Next Arabic" panose="020B0503030202020203" pitchFamily="34" charset="-78"/>
              </a:rPr>
              <a:t>.</a:t>
            </a:r>
          </a:p>
          <a:p>
            <a:pPr>
              <a:buClr>
                <a:srgbClr val="3E3C43"/>
              </a:buClr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8598A94-73AC-4775-8946-67D0ACBC4B9E}"/>
              </a:ext>
            </a:extLst>
          </p:cNvPr>
          <p:cNvSpPr txBox="1"/>
          <p:nvPr/>
        </p:nvSpPr>
        <p:spPr>
          <a:xfrm flipH="1">
            <a:off x="8284139" y="2968560"/>
            <a:ext cx="768911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3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rd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6744B53-7A2F-44A4-83A3-F5CCD08C8F25}"/>
              </a:ext>
            </a:extLst>
          </p:cNvPr>
          <p:cNvSpPr txBox="1"/>
          <p:nvPr/>
        </p:nvSpPr>
        <p:spPr>
          <a:xfrm flipH="1">
            <a:off x="9020513" y="2968560"/>
            <a:ext cx="3013075" cy="525462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Government’s Efficiency in Responding to Change</a:t>
            </a:r>
          </a:p>
        </p:txBody>
      </p:sp>
    </p:spTree>
    <p:extLst>
      <p:ext uri="{BB962C8B-B14F-4D97-AF65-F5344CB8AC3E}">
        <p14:creationId xmlns:p14="http://schemas.microsoft.com/office/powerpoint/2010/main" val="3741880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1" y="1155760"/>
            <a:ext cx="7067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Global &amp; Regional Business Rankings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5C1C3-0E37-4FBE-9598-A21E51A3BB85}"/>
              </a:ext>
            </a:extLst>
          </p:cNvPr>
          <p:cNvSpPr txBox="1"/>
          <p:nvPr/>
        </p:nvSpPr>
        <p:spPr>
          <a:xfrm flipH="1">
            <a:off x="3191395" y="3104219"/>
            <a:ext cx="3376780" cy="341531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In Commodity Exports</a:t>
            </a: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>
              <a:buClr>
                <a:srgbClr val="3E3C43"/>
              </a:buClr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971" y="1707865"/>
            <a:ext cx="80013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B98D36"/>
              </a:buClr>
              <a:tabLst>
                <a:tab pos="360000" algn="l"/>
              </a:tabLs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UAE Ranking in World Trade Report (WTO) – April 2020</a:t>
            </a:r>
          </a:p>
          <a:p>
            <a:r>
              <a:rPr lang="en-US" sz="2000" dirty="0">
                <a:solidFill>
                  <a:srgbClr val="656D78">
                    <a:lumMod val="75000"/>
                  </a:srgb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98A94-73AC-4775-8946-67D0ACBC4B9E}"/>
              </a:ext>
            </a:extLst>
          </p:cNvPr>
          <p:cNvSpPr txBox="1"/>
          <p:nvPr/>
        </p:nvSpPr>
        <p:spPr>
          <a:xfrm flipH="1">
            <a:off x="2338433" y="4492523"/>
            <a:ext cx="879937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20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th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E5C1C3-0E37-4FBE-9598-A21E51A3BB85}"/>
              </a:ext>
            </a:extLst>
          </p:cNvPr>
          <p:cNvSpPr txBox="1"/>
          <p:nvPr/>
        </p:nvSpPr>
        <p:spPr>
          <a:xfrm flipH="1">
            <a:off x="3180099" y="4701092"/>
            <a:ext cx="3376780" cy="341531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In Commodity Imports</a:t>
            </a: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  <a:p>
            <a:pPr marL="257175" indent="-257175">
              <a:buClr>
                <a:srgbClr val="3E3C43"/>
              </a:buClr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595959"/>
              </a:solidFill>
              <a:latin typeface="Calibri" panose="020F0502020204030204"/>
              <a:cs typeface="Univers Next Arabic" panose="020B0503030202020203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598A94-73AC-4775-8946-67D0ACBC4B9E}"/>
              </a:ext>
            </a:extLst>
          </p:cNvPr>
          <p:cNvSpPr txBox="1"/>
          <p:nvPr/>
        </p:nvSpPr>
        <p:spPr>
          <a:xfrm flipH="1">
            <a:off x="6978907" y="2899004"/>
            <a:ext cx="961934" cy="625049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23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rd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744B53-7A2F-44A4-83A3-F5CCD08C8F25}"/>
              </a:ext>
            </a:extLst>
          </p:cNvPr>
          <p:cNvSpPr txBox="1"/>
          <p:nvPr/>
        </p:nvSpPr>
        <p:spPr>
          <a:xfrm flipH="1">
            <a:off x="7797158" y="3077804"/>
            <a:ext cx="3013075" cy="525462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In Service Exports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106" y="2019149"/>
            <a:ext cx="7348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Roboto" pitchFamily="2" charset="0"/>
                <a:cs typeface="Univers Next Arabic" panose="020B0503030202020203" pitchFamily="34" charset="-78"/>
              </a:rPr>
              <a:t>World Trade Organization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598A94-73AC-4775-8946-67D0ACBC4B9E}"/>
              </a:ext>
            </a:extLst>
          </p:cNvPr>
          <p:cNvSpPr txBox="1"/>
          <p:nvPr/>
        </p:nvSpPr>
        <p:spPr>
          <a:xfrm flipH="1">
            <a:off x="7028247" y="4505868"/>
            <a:ext cx="768911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21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st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744B53-7A2F-44A4-83A3-F5CCD08C8F25}"/>
              </a:ext>
            </a:extLst>
          </p:cNvPr>
          <p:cNvSpPr txBox="1"/>
          <p:nvPr/>
        </p:nvSpPr>
        <p:spPr>
          <a:xfrm flipH="1">
            <a:off x="7797158" y="4605455"/>
            <a:ext cx="3013075" cy="525462"/>
          </a:xfrm>
          <a:prstGeom prst="rect">
            <a:avLst/>
          </a:prstGeom>
          <a:noFill/>
        </p:spPr>
        <p:txBody>
          <a:bodyPr lIns="0" tIns="0" rIns="68565" bIns="0"/>
          <a:lstStyle/>
          <a:p>
            <a:pPr marL="285750" indent="-285750" algn="just">
              <a:spcBef>
                <a:spcPct val="20000"/>
              </a:spcBef>
              <a:buClr>
                <a:srgbClr val="B98D36"/>
              </a:buClr>
              <a:buFont typeface="Wingdings" panose="05000000000000000000" pitchFamily="2" charset="2"/>
              <a:buChar char="ü"/>
              <a:tabLst>
                <a:tab pos="360000" algn="l"/>
              </a:tabLst>
              <a:defRPr/>
            </a:pPr>
            <a:r>
              <a:rPr lang="en-US" sz="1600" dirty="0">
                <a:solidFill>
                  <a:srgbClr val="656D78">
                    <a:lumMod val="50000"/>
                  </a:srgbClr>
                </a:solidFill>
                <a:latin typeface="Calibri" panose="020F0502020204030204"/>
                <a:ea typeface="Roboto Light" pitchFamily="2" charset="0"/>
                <a:cs typeface="Univers Next Arabic" panose="020B0503030202020203" pitchFamily="34" charset="-78"/>
              </a:rPr>
              <a:t>In Service Imports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98A94-73AC-4775-8946-67D0ACBC4B9E}"/>
              </a:ext>
            </a:extLst>
          </p:cNvPr>
          <p:cNvSpPr txBox="1"/>
          <p:nvPr/>
        </p:nvSpPr>
        <p:spPr>
          <a:xfrm flipH="1">
            <a:off x="2342301" y="2921751"/>
            <a:ext cx="879937" cy="550100"/>
          </a:xfrm>
          <a:prstGeom prst="rect">
            <a:avLst/>
          </a:prstGeom>
          <a:noFill/>
        </p:spPr>
        <p:txBody>
          <a:bodyPr lIns="0" tIns="0" rIns="68565" bIns="0" anchor="ctr"/>
          <a:lstStyle/>
          <a:p>
            <a:pPr>
              <a:defRPr/>
            </a:pPr>
            <a:r>
              <a:rPr lang="en-US" sz="3600" b="1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20</a:t>
            </a:r>
            <a:r>
              <a:rPr lang="en-US" sz="3600" b="1" baseline="30000" dirty="0">
                <a:ln w="0"/>
                <a:solidFill>
                  <a:srgbClr val="3E3C43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Roboto Black" panose="02000000000000000000" pitchFamily="2" charset="0"/>
                <a:cs typeface="Univers Next Arabic" panose="020B0503030202020203" pitchFamily="34" charset="-78"/>
              </a:rPr>
              <a:t>th</a:t>
            </a:r>
            <a:endParaRPr lang="en-US" sz="3600" b="1" dirty="0">
              <a:ln w="0"/>
              <a:solidFill>
                <a:srgbClr val="3E3C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ea typeface="Roboto Black" panose="02000000000000000000" pitchFamily="2" charset="0"/>
              <a:cs typeface="Univers Next Arabic" panose="020B050303020202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033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7">
            <a:extLst>
              <a:ext uri="{FF2B5EF4-FFF2-40B4-BE49-F238E27FC236}">
                <a16:creationId xmlns:a16="http://schemas.microsoft.com/office/drawing/2014/main" id="{D723ED60-F8EB-43FD-A66A-C616BC10114F}"/>
              </a:ext>
            </a:extLst>
          </p:cNvPr>
          <p:cNvSpPr txBox="1"/>
          <p:nvPr/>
        </p:nvSpPr>
        <p:spPr>
          <a:xfrm>
            <a:off x="848884" y="2518846"/>
            <a:ext cx="1055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5400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2569" cy="1077447"/>
          </a:xfrm>
          <a:prstGeom prst="rect">
            <a:avLst/>
          </a:prstGeom>
        </p:spPr>
      </p:pic>
      <p:pic>
        <p:nvPicPr>
          <p:cNvPr id="8" name="رسم 24">
            <a:extLst>
              <a:ext uri="{FF2B5EF4-FFF2-40B4-BE49-F238E27FC236}">
                <a16:creationId xmlns:a16="http://schemas.microsoft.com/office/drawing/2014/main" id="{ADE8040D-62CF-4B78-A1EE-974F69C61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426586"/>
            <a:ext cx="7389860" cy="24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ED846D-DBB6-42E3-A5C3-F385E3D735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0645" y="2133601"/>
            <a:ext cx="8750709" cy="242856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Economy</a:t>
            </a:r>
            <a:endParaRPr lang="ar-AE" sz="5400" dirty="0">
              <a:solidFill>
                <a:srgbClr val="AD83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2569" cy="10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150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D833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UAE Economy</a:t>
            </a: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216686702"/>
              </p:ext>
            </p:extLst>
          </p:nvPr>
        </p:nvGraphicFramePr>
        <p:xfrm>
          <a:off x="4662525" y="4594464"/>
          <a:ext cx="2305096" cy="51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Slide Number Placeholder 36"/>
          <p:cNvSpPr txBox="1">
            <a:spLocks/>
          </p:cNvSpPr>
          <p:nvPr/>
        </p:nvSpPr>
        <p:spPr>
          <a:xfrm flipH="1">
            <a:off x="11622256" y="6213433"/>
            <a:ext cx="577770" cy="4032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Univers Next Arabic" panose="020B0503030202020203" pitchFamily="34" charset="-78"/>
                <a:ea typeface="+mn-ea"/>
                <a:cs typeface="Univers Next Arabic" panose="020B0503030202020203" pitchFamily="34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19BD-BB28-4F00-BA08-3CD2300E09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6121" y="1963422"/>
            <a:ext cx="310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Real GDP &amp; Diversification </a:t>
            </a:r>
          </a:p>
        </p:txBody>
      </p:sp>
      <p:sp>
        <p:nvSpPr>
          <p:cNvPr id="37" name="Freeform 36"/>
          <p:cNvSpPr/>
          <p:nvPr/>
        </p:nvSpPr>
        <p:spPr>
          <a:xfrm flipH="1">
            <a:off x="4901242" y="5102446"/>
            <a:ext cx="1993299" cy="158156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gradFill flip="none" rotWithShape="1">
            <a:gsLst>
              <a:gs pos="0">
                <a:srgbClr val="FFD893">
                  <a:shade val="30000"/>
                  <a:satMod val="115000"/>
                </a:srgbClr>
              </a:gs>
              <a:gs pos="50000">
                <a:srgbClr val="FFD893">
                  <a:shade val="67500"/>
                  <a:satMod val="115000"/>
                </a:srgbClr>
              </a:gs>
              <a:gs pos="100000">
                <a:srgbClr val="FFD893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1331340" y="5025866"/>
            <a:ext cx="1993299" cy="158156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gradFill flip="none" rotWithShape="1">
            <a:gsLst>
              <a:gs pos="0">
                <a:srgbClr val="FFD893">
                  <a:shade val="30000"/>
                  <a:satMod val="115000"/>
                </a:srgbClr>
              </a:gs>
              <a:gs pos="50000">
                <a:srgbClr val="FFD893">
                  <a:shade val="67500"/>
                  <a:satMod val="115000"/>
                </a:srgbClr>
              </a:gs>
              <a:gs pos="100000">
                <a:srgbClr val="FFD893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Placeholder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r="14080"/>
          <a:stretch>
            <a:fillRect/>
          </a:stretch>
        </p:blipFill>
        <p:spPr>
          <a:xfrm>
            <a:off x="1353596" y="5034979"/>
            <a:ext cx="1993900" cy="1581719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</p:spPr>
      </p:pic>
      <p:pic>
        <p:nvPicPr>
          <p:cNvPr id="40" name="Picture Placeholder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14125"/>
          <a:stretch>
            <a:fillRect/>
          </a:stretch>
        </p:blipFill>
        <p:spPr>
          <a:xfrm>
            <a:off x="4900508" y="5102246"/>
            <a:ext cx="1993900" cy="1581719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</p:spPr>
      </p:pic>
      <p:grpSp>
        <p:nvGrpSpPr>
          <p:cNvPr id="41" name="Group 40"/>
          <p:cNvGrpSpPr/>
          <p:nvPr/>
        </p:nvGrpSpPr>
        <p:grpSpPr>
          <a:xfrm>
            <a:off x="1239210" y="3869778"/>
            <a:ext cx="2177624" cy="914252"/>
            <a:chOff x="681281" y="3629942"/>
            <a:chExt cx="3837738" cy="858295"/>
          </a:xfrm>
        </p:grpSpPr>
        <p:sp>
          <p:nvSpPr>
            <p:cNvPr id="42" name="TextBox 41"/>
            <p:cNvSpPr txBox="1"/>
            <p:nvPr/>
          </p:nvSpPr>
          <p:spPr>
            <a:xfrm>
              <a:off x="3476009" y="3641194"/>
              <a:ext cx="1043010" cy="317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1.2%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7270" y="3629942"/>
              <a:ext cx="1199819" cy="3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 pitchFamily="34" charset="0"/>
                  <a:ea typeface="Roboto Light" pitchFamily="2" charset="0"/>
                  <a:cs typeface="Calibri" panose="020F0502020204030204" pitchFamily="34" charset="0"/>
                </a:rPr>
                <a:t>GDP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7933" y="4156811"/>
              <a:ext cx="1043010" cy="317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0.7%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1281" y="4170404"/>
              <a:ext cx="2826938" cy="31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 pitchFamily="34" charset="0"/>
                  <a:ea typeface="Roboto Light" pitchFamily="2" charset="0"/>
                  <a:cs typeface="Calibri" panose="020F0502020204030204" pitchFamily="34" charset="0"/>
                </a:rPr>
                <a:t>Non oil GDP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56692" y="2448184"/>
            <a:ext cx="3008228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UAE GDP Growth</a:t>
            </a:r>
            <a:endParaRPr kumimoji="0" lang="ar-AE" sz="2000" b="0" i="0" u="none" strike="noStrike" kern="1200" cap="none" spc="0" normalizeH="0" baseline="0" noProof="0" dirty="0">
              <a:ln>
                <a:noFill/>
              </a:ln>
              <a:solidFill>
                <a:srgbClr val="AF8842"/>
              </a:solidFill>
              <a:effectLst/>
              <a:uLnTx/>
              <a:uFillTx/>
              <a:latin typeface="Calibri" panose="020F0502020204030204" pitchFamily="34" charset="0"/>
              <a:ea typeface="Roboto Light" pitchFamily="2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(2018)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volume</a:t>
            </a: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398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Billion US Dollars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F8842"/>
              </a:solidFill>
              <a:effectLst/>
              <a:uLnTx/>
              <a:uFillTx/>
              <a:latin typeface="Calibri" panose="020F0502020204030204" pitchFamily="34" charset="0"/>
              <a:ea typeface="Roboto Light" pitchFamily="2" charset="0"/>
              <a:cs typeface="Calibri" panose="020F050202020403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721695" y="3819327"/>
            <a:ext cx="2175212" cy="1011496"/>
            <a:chOff x="579799" y="3560567"/>
            <a:chExt cx="3833486" cy="949586"/>
          </a:xfrm>
        </p:grpSpPr>
        <p:sp>
          <p:nvSpPr>
            <p:cNvPr id="48" name="TextBox 47"/>
            <p:cNvSpPr txBox="1"/>
            <p:nvPr/>
          </p:nvSpPr>
          <p:spPr>
            <a:xfrm>
              <a:off x="3315020" y="3560567"/>
              <a:ext cx="1093861" cy="3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1.7%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9799" y="3607930"/>
              <a:ext cx="1199819" cy="31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 pitchFamily="34" charset="0"/>
                  <a:ea typeface="Roboto Light" pitchFamily="2" charset="0"/>
                  <a:cs typeface="Calibri" panose="020F0502020204030204" pitchFamily="34" charset="0"/>
                </a:rPr>
                <a:t>GDP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70275" y="4136654"/>
              <a:ext cx="1043010" cy="3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1.0%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9215" y="4192320"/>
              <a:ext cx="2826937" cy="31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 pitchFamily="34" charset="0"/>
                  <a:ea typeface="Roboto Light" pitchFamily="2" charset="0"/>
                  <a:cs typeface="Calibri" panose="020F0502020204030204" pitchFamily="34" charset="0"/>
                </a:rPr>
                <a:t>Non oil GDP 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15028" y="2448184"/>
            <a:ext cx="276485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UAE GDP Growth</a:t>
            </a:r>
            <a:endParaRPr kumimoji="0" lang="ar-AE" sz="2000" b="0" i="0" u="none" strike="noStrike" kern="1200" cap="none" spc="0" normalizeH="0" baseline="0" noProof="0" dirty="0">
              <a:ln>
                <a:noFill/>
              </a:ln>
              <a:solidFill>
                <a:srgbClr val="AF8842"/>
              </a:solidFill>
              <a:effectLst/>
              <a:uLnTx/>
              <a:uFillTx/>
              <a:latin typeface="Calibri" panose="020F0502020204030204" pitchFamily="34" charset="0"/>
              <a:ea typeface="Roboto Light" pitchFamily="2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(2019 Preliminary)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 pitchFamily="34" charset="0"/>
              <a:ea typeface="Roboto Light" pitchFamily="2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volume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405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Billion US Dollars</a:t>
            </a:r>
          </a:p>
        </p:txBody>
      </p:sp>
      <p:grpSp>
        <p:nvGrpSpPr>
          <p:cNvPr id="53" name="Group 52"/>
          <p:cNvGrpSpPr/>
          <p:nvPr/>
        </p:nvGrpSpPr>
        <p:grpSpPr>
          <a:xfrm rot="5400000">
            <a:off x="5297134" y="4313553"/>
            <a:ext cx="4754877" cy="45719"/>
            <a:chOff x="7001699" y="3148901"/>
            <a:chExt cx="4194767" cy="11431"/>
          </a:xfrm>
        </p:grpSpPr>
        <p:sp>
          <p:nvSpPr>
            <p:cNvPr id="63" name="Shape 1036"/>
            <p:cNvSpPr/>
            <p:nvPr/>
          </p:nvSpPr>
          <p:spPr>
            <a:xfrm>
              <a:off x="7001699" y="3148901"/>
              <a:ext cx="1085850" cy="1"/>
            </a:xfrm>
            <a:prstGeom prst="line">
              <a:avLst/>
            </a:prstGeom>
            <a:noFill/>
            <a:ln w="25400" cap="flat">
              <a:solidFill>
                <a:srgbClr val="AF884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Shape 1037"/>
            <p:cNvSpPr/>
            <p:nvPr/>
          </p:nvSpPr>
          <p:spPr>
            <a:xfrm>
              <a:off x="7001699" y="3160332"/>
              <a:ext cx="4194767" cy="0"/>
            </a:xfrm>
            <a:prstGeom prst="line">
              <a:avLst/>
            </a:prstGeom>
            <a:noFill/>
            <a:ln w="9525" cap="flat">
              <a:solidFill>
                <a:srgbClr val="AF884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5" name="Chart 64"/>
          <p:cNvGraphicFramePr/>
          <p:nvPr>
            <p:extLst>
              <p:ext uri="{D42A27DB-BD31-4B8C-83A1-F6EECF244321}">
                <p14:modId xmlns:p14="http://schemas.microsoft.com/office/powerpoint/2010/main" val="1275857463"/>
              </p:ext>
            </p:extLst>
          </p:nvPr>
        </p:nvGraphicFramePr>
        <p:xfrm>
          <a:off x="4665848" y="3968909"/>
          <a:ext cx="2301773" cy="49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6" name="Chart 65"/>
          <p:cNvGraphicFramePr/>
          <p:nvPr>
            <p:extLst>
              <p:ext uri="{D42A27DB-BD31-4B8C-83A1-F6EECF244321}">
                <p14:modId xmlns:p14="http://schemas.microsoft.com/office/powerpoint/2010/main" val="2271216762"/>
              </p:ext>
            </p:extLst>
          </p:nvPr>
        </p:nvGraphicFramePr>
        <p:xfrm>
          <a:off x="1199659" y="3977887"/>
          <a:ext cx="2301773" cy="49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635543746"/>
              </p:ext>
            </p:extLst>
          </p:nvPr>
        </p:nvGraphicFramePr>
        <p:xfrm>
          <a:off x="1209410" y="4603047"/>
          <a:ext cx="2305096" cy="51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7921929" y="2660678"/>
            <a:ext cx="344530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Diversification of </a:t>
            </a:r>
            <a:endParaRPr kumimoji="0" lang="ar-AE" sz="2000" b="0" i="0" u="none" strike="noStrike" kern="1200" cap="none" spc="0" normalizeH="0" baseline="0" noProof="0" dirty="0">
              <a:ln>
                <a:noFill/>
              </a:ln>
              <a:solidFill>
                <a:srgbClr val="AF8842"/>
              </a:solidFill>
              <a:effectLst/>
              <a:uLnTx/>
              <a:uFillTx/>
              <a:latin typeface="Calibri" panose="020F0502020204030204" pitchFamily="34" charset="0"/>
              <a:ea typeface="Roboto Light" pitchFamily="2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F8842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the GDP 2019</a:t>
            </a:r>
            <a:endParaRPr kumimoji="0" lang="ar-AE" sz="2000" b="0" i="0" u="none" strike="noStrike" kern="1200" cap="none" spc="0" normalizeH="0" baseline="0" noProof="0" dirty="0">
              <a:ln>
                <a:noFill/>
              </a:ln>
              <a:solidFill>
                <a:srgbClr val="AF8842"/>
              </a:solidFill>
              <a:effectLst/>
              <a:uLnTx/>
              <a:uFillTx/>
              <a:latin typeface="Calibri" panose="020F0502020204030204" pitchFamily="34" charset="0"/>
              <a:ea typeface="Roboto Light" pitchFamily="2" charset="0"/>
              <a:cs typeface="Calibri" panose="020F0502020204030204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8767046" y="5044562"/>
            <a:ext cx="1993299" cy="158156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gradFill flip="none" rotWithShape="1">
            <a:gsLst>
              <a:gs pos="0">
                <a:srgbClr val="FFD893">
                  <a:shade val="30000"/>
                  <a:satMod val="115000"/>
                </a:srgbClr>
              </a:gs>
              <a:gs pos="50000">
                <a:srgbClr val="FFD893">
                  <a:shade val="67500"/>
                  <a:satMod val="115000"/>
                </a:srgbClr>
              </a:gs>
              <a:gs pos="100000">
                <a:srgbClr val="FFD893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" name="Picture Placeholder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57" y="5041974"/>
            <a:ext cx="1992312" cy="1584106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</p:spPr>
      </p:pic>
      <p:grpSp>
        <p:nvGrpSpPr>
          <p:cNvPr id="72" name="Group 71"/>
          <p:cNvGrpSpPr/>
          <p:nvPr/>
        </p:nvGrpSpPr>
        <p:grpSpPr>
          <a:xfrm>
            <a:off x="8615114" y="3740489"/>
            <a:ext cx="1917246" cy="989831"/>
            <a:chOff x="894933" y="3558989"/>
            <a:chExt cx="3378860" cy="929247"/>
          </a:xfrm>
        </p:grpSpPr>
        <p:sp>
          <p:nvSpPr>
            <p:cNvPr id="73" name="TextBox 72"/>
            <p:cNvSpPr txBox="1"/>
            <p:nvPr/>
          </p:nvSpPr>
          <p:spPr>
            <a:xfrm>
              <a:off x="3321184" y="3558989"/>
              <a:ext cx="952609" cy="3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30%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94933" y="3586772"/>
              <a:ext cx="737903" cy="317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 pitchFamily="34" charset="0"/>
                  <a:ea typeface="Roboto Light" pitchFamily="2" charset="0"/>
                  <a:cs typeface="Calibri" panose="020F0502020204030204" pitchFamily="34" charset="0"/>
                </a:rPr>
                <a:t>Oil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11399" y="4135429"/>
              <a:ext cx="952609" cy="3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70%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94933" y="4170404"/>
              <a:ext cx="1407443" cy="31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 pitchFamily="34" charset="0"/>
                  <a:ea typeface="Roboto Light" pitchFamily="2" charset="0"/>
                  <a:cs typeface="Calibri" panose="020F0502020204030204" pitchFamily="34" charset="0"/>
                </a:rPr>
                <a:t>Non-oil</a:t>
              </a:r>
            </a:p>
          </p:txBody>
        </p:sp>
      </p:grpSp>
      <p:graphicFrame>
        <p:nvGraphicFramePr>
          <p:cNvPr id="95" name="Chart 94"/>
          <p:cNvGraphicFramePr/>
          <p:nvPr>
            <p:extLst>
              <p:ext uri="{D42A27DB-BD31-4B8C-83A1-F6EECF244321}">
                <p14:modId xmlns:p14="http://schemas.microsoft.com/office/powerpoint/2010/main" val="2248898371"/>
              </p:ext>
            </p:extLst>
          </p:nvPr>
        </p:nvGraphicFramePr>
        <p:xfrm>
          <a:off x="8472597" y="3990942"/>
          <a:ext cx="2850831" cy="48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1073038331"/>
              </p:ext>
            </p:extLst>
          </p:nvPr>
        </p:nvGraphicFramePr>
        <p:xfrm>
          <a:off x="8469273" y="4617287"/>
          <a:ext cx="2850831" cy="48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536121" y="1682634"/>
            <a:ext cx="299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UAE Economic Indicators </a:t>
            </a:r>
          </a:p>
        </p:txBody>
      </p:sp>
    </p:spTree>
    <p:extLst>
      <p:ext uri="{BB962C8B-B14F-4D97-AF65-F5344CB8AC3E}">
        <p14:creationId xmlns:p14="http://schemas.microsoft.com/office/powerpoint/2010/main" val="293089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446" y="1142941"/>
            <a:ext cx="150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D8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UAE Economy</a:t>
            </a:r>
          </a:p>
        </p:txBody>
      </p:sp>
      <p:sp>
        <p:nvSpPr>
          <p:cNvPr id="112" name="Slide Number Placeholder 3"/>
          <p:cNvSpPr txBox="1">
            <a:spLocks/>
          </p:cNvSpPr>
          <p:nvPr/>
        </p:nvSpPr>
        <p:spPr>
          <a:xfrm flipH="1">
            <a:off x="11614230" y="6544803"/>
            <a:ext cx="577770" cy="4032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Univers Next Arabic" panose="020B0503030202020203" pitchFamily="34" charset="-78"/>
                <a:ea typeface="+mn-ea"/>
                <a:cs typeface="Univers Next Arabic" panose="020B0503030202020203" pitchFamily="34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19BD-BB28-4F00-BA08-3CD2300E09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Univers Next Arabic" panose="020B0503030202020203" pitchFamily="34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Univers Next Arabic" panose="020B0503030202020203" pitchFamily="34" charset="-78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499706" y="1897149"/>
            <a:ext cx="5584723" cy="5260274"/>
            <a:chOff x="397970" y="1339951"/>
            <a:chExt cx="5690327" cy="5690327"/>
          </a:xfrm>
        </p:grpSpPr>
        <p:sp>
          <p:nvSpPr>
            <p:cNvPr id="115" name="Oval 114"/>
            <p:cNvSpPr/>
            <p:nvPr/>
          </p:nvSpPr>
          <p:spPr>
            <a:xfrm>
              <a:off x="1113640" y="1835539"/>
              <a:ext cx="4432715" cy="4432715"/>
            </a:xfrm>
            <a:prstGeom prst="ellipse">
              <a:avLst/>
            </a:prstGeom>
            <a:solidFill>
              <a:srgbClr val="A17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6" name="Picture Placeholder 3">
              <a:extLst>
                <a:ext uri="{FF2B5EF4-FFF2-40B4-BE49-F238E27FC236}">
                  <a16:creationId xmlns:a16="http://schemas.microsoft.com/office/drawing/2014/main" id="{79A3D653-A7AB-455A-BC5E-D64DE3D0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921825" y="1835540"/>
              <a:ext cx="4441486" cy="4395530"/>
            </a:xfrm>
            <a:prstGeom prst="ellipse">
              <a:avLst/>
            </a:prstGeom>
          </p:spPr>
        </p:pic>
        <p:grpSp>
          <p:nvGrpSpPr>
            <p:cNvPr id="117" name="Group 116"/>
            <p:cNvGrpSpPr/>
            <p:nvPr/>
          </p:nvGrpSpPr>
          <p:grpSpPr>
            <a:xfrm>
              <a:off x="397970" y="1339951"/>
              <a:ext cx="5690327" cy="5690327"/>
              <a:chOff x="7481629" y="1365590"/>
              <a:chExt cx="4644571" cy="4644571"/>
            </a:xfrm>
          </p:grpSpPr>
          <p:sp>
            <p:nvSpPr>
              <p:cNvPr id="118" name="Arc 117"/>
              <p:cNvSpPr/>
              <p:nvPr/>
            </p:nvSpPr>
            <p:spPr>
              <a:xfrm rot="8130009">
                <a:off x="7481629" y="1365590"/>
                <a:ext cx="4644571" cy="4644571"/>
              </a:xfrm>
              <a:prstGeom prst="arc">
                <a:avLst>
                  <a:gd name="adj1" fmla="val 6962511"/>
                  <a:gd name="adj2" fmla="val 9517462"/>
                </a:avLst>
              </a:prstGeom>
              <a:noFill/>
              <a:ln w="6350" cap="flat" cmpd="sng" algn="ctr">
                <a:solidFill>
                  <a:srgbClr val="A179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Arc 118"/>
              <p:cNvSpPr/>
              <p:nvPr/>
            </p:nvSpPr>
            <p:spPr>
              <a:xfrm rot="9000000">
                <a:off x="7851626" y="1542435"/>
                <a:ext cx="4062274" cy="4062276"/>
              </a:xfrm>
              <a:prstGeom prst="arc">
                <a:avLst>
                  <a:gd name="adj1" fmla="val 6962511"/>
                  <a:gd name="adj2" fmla="val 19690304"/>
                </a:avLst>
              </a:prstGeom>
              <a:noFill/>
              <a:ln w="6350" cap="flat" cmpd="sng" algn="ctr">
                <a:solidFill>
                  <a:srgbClr val="A179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20" name="Chart 119"/>
          <p:cNvGraphicFramePr>
            <a:graphicFrameLocks noChangeAspect="1"/>
          </p:cNvGraphicFramePr>
          <p:nvPr/>
        </p:nvGraphicFramePr>
        <p:xfrm>
          <a:off x="1146551" y="2356174"/>
          <a:ext cx="5595028" cy="465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1328962" y="2204926"/>
          <a:ext cx="4990581" cy="4522032"/>
        </p:xfrm>
        <a:graphic>
          <a:graphicData uri="http://schemas.openxmlformats.org/drawingml/2006/table">
            <a:tbl>
              <a:tblPr/>
              <a:tblGrid>
                <a:gridCol w="4990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Mining and Quarrying (includes crude oil and natural gas)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Wholesale and Retail Trade; Repair of Motor Vehicles and Motorcycles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and insurance activities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 and Storage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Estate Activities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Administration and Defence; Compulsory Social Security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Electricity, gas, and Water Supply; Waste Management Activities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and Communication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Professional, Scientific and Technical Activities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Accommodation and Food Service Activities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and Support Service Activities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Sectors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536446" y="1662956"/>
            <a:ext cx="469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AF8842"/>
                </a:solidFill>
                <a:latin typeface="Roboto" pitchFamily="2" charset="0"/>
                <a:ea typeface="Roboto" pitchFamily="2" charset="0"/>
                <a:cs typeface="Roboto Black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By Economic Activities, 2019</a:t>
            </a:r>
          </a:p>
        </p:txBody>
      </p:sp>
      <p:graphicFrame>
        <p:nvGraphicFramePr>
          <p:cNvPr id="123" name="Table 122"/>
          <p:cNvGraphicFramePr>
            <a:graphicFrameLocks noGrp="1"/>
          </p:cNvGraphicFramePr>
          <p:nvPr/>
        </p:nvGraphicFramePr>
        <p:xfrm>
          <a:off x="326014" y="2205491"/>
          <a:ext cx="950378" cy="4483392"/>
        </p:xfrm>
        <a:graphic>
          <a:graphicData uri="http://schemas.openxmlformats.org/drawingml/2006/table">
            <a:tbl>
              <a:tblPr/>
              <a:tblGrid>
                <a:gridCol w="950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29.8%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12.5%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6446" y="1886323"/>
            <a:ext cx="3954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Univers Next Arabic" panose="020B0503030202020203" pitchFamily="34" charset="-78"/>
              </a:rPr>
              <a:t>Percentage Distribution of GDP Constant Price 2010</a:t>
            </a:r>
          </a:p>
        </p:txBody>
      </p:sp>
    </p:spTree>
    <p:extLst>
      <p:ext uri="{BB962C8B-B14F-4D97-AF65-F5344CB8AC3E}">
        <p14:creationId xmlns:p14="http://schemas.microsoft.com/office/powerpoint/2010/main" val="19968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972" y="1155760"/>
            <a:ext cx="150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D833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UAE Economy</a:t>
            </a:r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7858592C-B9EC-49C1-BDFC-5500D5DC9E0E}"/>
              </a:ext>
            </a:extLst>
          </p:cNvPr>
          <p:cNvSpPr txBox="1">
            <a:spLocks/>
          </p:cNvSpPr>
          <p:nvPr/>
        </p:nvSpPr>
        <p:spPr>
          <a:xfrm flipH="1">
            <a:off x="11622256" y="6295652"/>
            <a:ext cx="478290" cy="3210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Univers Next Arabic" panose="020B0503030202020203" pitchFamily="34" charset="-78"/>
                <a:ea typeface="+mn-ea"/>
                <a:cs typeface="Univers Next Arabic" panose="020B0503030202020203" pitchFamily="34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119BD-BB28-4F00-BA08-3CD2300E09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Freeform 404"/>
          <p:cNvSpPr>
            <a:spLocks/>
          </p:cNvSpPr>
          <p:nvPr/>
        </p:nvSpPr>
        <p:spPr bwMode="auto">
          <a:xfrm>
            <a:off x="3271755" y="2813921"/>
            <a:ext cx="270155" cy="393147"/>
          </a:xfrm>
          <a:custGeom>
            <a:avLst/>
            <a:gdLst>
              <a:gd name="T0" fmla="*/ 7 w 40"/>
              <a:gd name="T1" fmla="*/ 0 h 60"/>
              <a:gd name="T2" fmla="*/ 4 w 40"/>
              <a:gd name="T3" fmla="*/ 3 h 60"/>
              <a:gd name="T4" fmla="*/ 2 w 40"/>
              <a:gd name="T5" fmla="*/ 8 h 60"/>
              <a:gd name="T6" fmla="*/ 5 w 40"/>
              <a:gd name="T7" fmla="*/ 14 h 60"/>
              <a:gd name="T8" fmla="*/ 3 w 40"/>
              <a:gd name="T9" fmla="*/ 18 h 60"/>
              <a:gd name="T10" fmla="*/ 3 w 40"/>
              <a:gd name="T11" fmla="*/ 19 h 60"/>
              <a:gd name="T12" fmla="*/ 2 w 40"/>
              <a:gd name="T13" fmla="*/ 23 h 60"/>
              <a:gd name="T14" fmla="*/ 5 w 40"/>
              <a:gd name="T15" fmla="*/ 23 h 60"/>
              <a:gd name="T16" fmla="*/ 7 w 40"/>
              <a:gd name="T17" fmla="*/ 19 h 60"/>
              <a:gd name="T18" fmla="*/ 7 w 40"/>
              <a:gd name="T19" fmla="*/ 23 h 60"/>
              <a:gd name="T20" fmla="*/ 11 w 40"/>
              <a:gd name="T21" fmla="*/ 27 h 60"/>
              <a:gd name="T22" fmla="*/ 14 w 40"/>
              <a:gd name="T23" fmla="*/ 30 h 60"/>
              <a:gd name="T24" fmla="*/ 16 w 40"/>
              <a:gd name="T25" fmla="*/ 36 h 60"/>
              <a:gd name="T26" fmla="*/ 8 w 40"/>
              <a:gd name="T27" fmla="*/ 39 h 60"/>
              <a:gd name="T28" fmla="*/ 9 w 40"/>
              <a:gd name="T29" fmla="*/ 42 h 60"/>
              <a:gd name="T30" fmla="*/ 5 w 40"/>
              <a:gd name="T31" fmla="*/ 47 h 60"/>
              <a:gd name="T32" fmla="*/ 9 w 40"/>
              <a:gd name="T33" fmla="*/ 48 h 60"/>
              <a:gd name="T34" fmla="*/ 18 w 40"/>
              <a:gd name="T35" fmla="*/ 48 h 60"/>
              <a:gd name="T36" fmla="*/ 10 w 40"/>
              <a:gd name="T37" fmla="*/ 52 h 60"/>
              <a:gd name="T38" fmla="*/ 7 w 40"/>
              <a:gd name="T39" fmla="*/ 55 h 60"/>
              <a:gd name="T40" fmla="*/ 3 w 40"/>
              <a:gd name="T41" fmla="*/ 59 h 60"/>
              <a:gd name="T42" fmla="*/ 5 w 40"/>
              <a:gd name="T43" fmla="*/ 60 h 60"/>
              <a:gd name="T44" fmla="*/ 12 w 40"/>
              <a:gd name="T45" fmla="*/ 57 h 60"/>
              <a:gd name="T46" fmla="*/ 19 w 40"/>
              <a:gd name="T47" fmla="*/ 55 h 60"/>
              <a:gd name="T48" fmla="*/ 27 w 40"/>
              <a:gd name="T49" fmla="*/ 54 h 60"/>
              <a:gd name="T50" fmla="*/ 38 w 40"/>
              <a:gd name="T51" fmla="*/ 51 h 60"/>
              <a:gd name="T52" fmla="*/ 38 w 40"/>
              <a:gd name="T53" fmla="*/ 46 h 60"/>
              <a:gd name="T54" fmla="*/ 32 w 40"/>
              <a:gd name="T55" fmla="*/ 41 h 60"/>
              <a:gd name="T56" fmla="*/ 31 w 40"/>
              <a:gd name="T57" fmla="*/ 36 h 60"/>
              <a:gd name="T58" fmla="*/ 30 w 40"/>
              <a:gd name="T59" fmla="*/ 34 h 60"/>
              <a:gd name="T60" fmla="*/ 23 w 40"/>
              <a:gd name="T61" fmla="*/ 25 h 60"/>
              <a:gd name="T62" fmla="*/ 12 w 40"/>
              <a:gd name="T63" fmla="*/ 18 h 60"/>
              <a:gd name="T64" fmla="*/ 14 w 40"/>
              <a:gd name="T65" fmla="*/ 16 h 60"/>
              <a:gd name="T66" fmla="*/ 21 w 40"/>
              <a:gd name="T67" fmla="*/ 8 h 60"/>
              <a:gd name="T68" fmla="*/ 9 w 40"/>
              <a:gd name="T69" fmla="*/ 7 h 60"/>
              <a:gd name="T70" fmla="*/ 9 w 40"/>
              <a:gd name="T71" fmla="*/ 6 h 60"/>
              <a:gd name="T72" fmla="*/ 15 w 40"/>
              <a:gd name="T7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" h="60">
                <a:moveTo>
                  <a:pt x="15" y="0"/>
                </a:moveTo>
                <a:cubicBezTo>
                  <a:pt x="12" y="0"/>
                  <a:pt x="10" y="1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6" y="3"/>
                  <a:pt x="5" y="2"/>
                  <a:pt x="4" y="3"/>
                </a:cubicBezTo>
                <a:cubicBezTo>
                  <a:pt x="5" y="2"/>
                  <a:pt x="5" y="4"/>
                  <a:pt x="5" y="4"/>
                </a:cubicBezTo>
                <a:cubicBezTo>
                  <a:pt x="4" y="6"/>
                  <a:pt x="1" y="5"/>
                  <a:pt x="2" y="8"/>
                </a:cubicBezTo>
                <a:cubicBezTo>
                  <a:pt x="4" y="10"/>
                  <a:pt x="3" y="11"/>
                  <a:pt x="2" y="13"/>
                </a:cubicBezTo>
                <a:cubicBezTo>
                  <a:pt x="2" y="15"/>
                  <a:pt x="4" y="15"/>
                  <a:pt x="5" y="14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5"/>
                  <a:pt x="3" y="18"/>
                  <a:pt x="3" y="18"/>
                </a:cubicBezTo>
                <a:cubicBezTo>
                  <a:pt x="2" y="18"/>
                  <a:pt x="0" y="18"/>
                  <a:pt x="0" y="20"/>
                </a:cubicBezTo>
                <a:cubicBezTo>
                  <a:pt x="1" y="20"/>
                  <a:pt x="2" y="18"/>
                  <a:pt x="3" y="19"/>
                </a:cubicBezTo>
                <a:cubicBezTo>
                  <a:pt x="3" y="20"/>
                  <a:pt x="3" y="21"/>
                  <a:pt x="3" y="21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3" y="22"/>
                  <a:pt x="4" y="22"/>
                </a:cubicBezTo>
                <a:cubicBezTo>
                  <a:pt x="4" y="21"/>
                  <a:pt x="5" y="23"/>
                  <a:pt x="5" y="23"/>
                </a:cubicBezTo>
                <a:cubicBezTo>
                  <a:pt x="6" y="23"/>
                  <a:pt x="5" y="19"/>
                  <a:pt x="4" y="19"/>
                </a:cubicBezTo>
                <a:cubicBezTo>
                  <a:pt x="5" y="19"/>
                  <a:pt x="7" y="20"/>
                  <a:pt x="7" y="19"/>
                </a:cubicBezTo>
                <a:cubicBezTo>
                  <a:pt x="7" y="19"/>
                  <a:pt x="6" y="20"/>
                  <a:pt x="6" y="20"/>
                </a:cubicBezTo>
                <a:cubicBezTo>
                  <a:pt x="6" y="21"/>
                  <a:pt x="7" y="22"/>
                  <a:pt x="7" y="23"/>
                </a:cubicBezTo>
                <a:cubicBezTo>
                  <a:pt x="7" y="24"/>
                  <a:pt x="4" y="27"/>
                  <a:pt x="7" y="27"/>
                </a:cubicBezTo>
                <a:cubicBezTo>
                  <a:pt x="7" y="27"/>
                  <a:pt x="10" y="27"/>
                  <a:pt x="11" y="27"/>
                </a:cubicBezTo>
                <a:cubicBezTo>
                  <a:pt x="12" y="26"/>
                  <a:pt x="15" y="26"/>
                  <a:pt x="15" y="26"/>
                </a:cubicBezTo>
                <a:cubicBezTo>
                  <a:pt x="14" y="28"/>
                  <a:pt x="13" y="28"/>
                  <a:pt x="14" y="30"/>
                </a:cubicBezTo>
                <a:cubicBezTo>
                  <a:pt x="15" y="33"/>
                  <a:pt x="15" y="31"/>
                  <a:pt x="16" y="32"/>
                </a:cubicBezTo>
                <a:cubicBezTo>
                  <a:pt x="16" y="33"/>
                  <a:pt x="15" y="35"/>
                  <a:pt x="16" y="36"/>
                </a:cubicBezTo>
                <a:cubicBezTo>
                  <a:pt x="17" y="38"/>
                  <a:pt x="14" y="38"/>
                  <a:pt x="13" y="38"/>
                </a:cubicBezTo>
                <a:cubicBezTo>
                  <a:pt x="11" y="39"/>
                  <a:pt x="10" y="37"/>
                  <a:pt x="8" y="39"/>
                </a:cubicBezTo>
                <a:cubicBezTo>
                  <a:pt x="7" y="41"/>
                  <a:pt x="12" y="40"/>
                  <a:pt x="11" y="41"/>
                </a:cubicBezTo>
                <a:cubicBezTo>
                  <a:pt x="11" y="41"/>
                  <a:pt x="9" y="42"/>
                  <a:pt x="9" y="42"/>
                </a:cubicBezTo>
                <a:cubicBezTo>
                  <a:pt x="9" y="43"/>
                  <a:pt x="10" y="43"/>
                  <a:pt x="9" y="44"/>
                </a:cubicBezTo>
                <a:cubicBezTo>
                  <a:pt x="8" y="45"/>
                  <a:pt x="7" y="46"/>
                  <a:pt x="5" y="47"/>
                </a:cubicBezTo>
                <a:cubicBezTo>
                  <a:pt x="4" y="48"/>
                  <a:pt x="6" y="49"/>
                  <a:pt x="6" y="49"/>
                </a:cubicBezTo>
                <a:cubicBezTo>
                  <a:pt x="7" y="49"/>
                  <a:pt x="9" y="48"/>
                  <a:pt x="9" y="48"/>
                </a:cubicBezTo>
                <a:cubicBezTo>
                  <a:pt x="9" y="49"/>
                  <a:pt x="12" y="49"/>
                  <a:pt x="13" y="50"/>
                </a:cubicBezTo>
                <a:cubicBezTo>
                  <a:pt x="15" y="50"/>
                  <a:pt x="17" y="48"/>
                  <a:pt x="18" y="48"/>
                </a:cubicBezTo>
                <a:cubicBezTo>
                  <a:pt x="18" y="48"/>
                  <a:pt x="16" y="53"/>
                  <a:pt x="13" y="52"/>
                </a:cubicBezTo>
                <a:cubicBezTo>
                  <a:pt x="12" y="51"/>
                  <a:pt x="11" y="52"/>
                  <a:pt x="10" y="52"/>
                </a:cubicBezTo>
                <a:cubicBezTo>
                  <a:pt x="8" y="52"/>
                  <a:pt x="9" y="51"/>
                  <a:pt x="8" y="51"/>
                </a:cubicBezTo>
                <a:cubicBezTo>
                  <a:pt x="8" y="51"/>
                  <a:pt x="8" y="54"/>
                  <a:pt x="7" y="55"/>
                </a:cubicBezTo>
                <a:cubicBezTo>
                  <a:pt x="7" y="55"/>
                  <a:pt x="6" y="56"/>
                  <a:pt x="5" y="57"/>
                </a:cubicBezTo>
                <a:cubicBezTo>
                  <a:pt x="5" y="57"/>
                  <a:pt x="3" y="58"/>
                  <a:pt x="3" y="59"/>
                </a:cubicBezTo>
                <a:cubicBezTo>
                  <a:pt x="3" y="59"/>
                  <a:pt x="5" y="59"/>
                  <a:pt x="5" y="59"/>
                </a:cubicBezTo>
                <a:cubicBezTo>
                  <a:pt x="5" y="59"/>
                  <a:pt x="4" y="59"/>
                  <a:pt x="5" y="60"/>
                </a:cubicBezTo>
                <a:cubicBezTo>
                  <a:pt x="5" y="60"/>
                  <a:pt x="7" y="57"/>
                  <a:pt x="8" y="57"/>
                </a:cubicBezTo>
                <a:cubicBezTo>
                  <a:pt x="9" y="57"/>
                  <a:pt x="11" y="58"/>
                  <a:pt x="12" y="57"/>
                </a:cubicBezTo>
                <a:cubicBezTo>
                  <a:pt x="14" y="57"/>
                  <a:pt x="13" y="55"/>
                  <a:pt x="15" y="55"/>
                </a:cubicBezTo>
                <a:cubicBezTo>
                  <a:pt x="16" y="54"/>
                  <a:pt x="17" y="55"/>
                  <a:pt x="19" y="55"/>
                </a:cubicBezTo>
                <a:cubicBezTo>
                  <a:pt x="20" y="56"/>
                  <a:pt x="21" y="54"/>
                  <a:pt x="23" y="55"/>
                </a:cubicBezTo>
                <a:cubicBezTo>
                  <a:pt x="24" y="56"/>
                  <a:pt x="26" y="55"/>
                  <a:pt x="27" y="54"/>
                </a:cubicBezTo>
                <a:cubicBezTo>
                  <a:pt x="29" y="54"/>
                  <a:pt x="32" y="54"/>
                  <a:pt x="34" y="54"/>
                </a:cubicBezTo>
                <a:cubicBezTo>
                  <a:pt x="34" y="54"/>
                  <a:pt x="38" y="51"/>
                  <a:pt x="38" y="51"/>
                </a:cubicBezTo>
                <a:cubicBezTo>
                  <a:pt x="37" y="50"/>
                  <a:pt x="33" y="51"/>
                  <a:pt x="33" y="50"/>
                </a:cubicBezTo>
                <a:cubicBezTo>
                  <a:pt x="33" y="49"/>
                  <a:pt x="37" y="46"/>
                  <a:pt x="38" y="46"/>
                </a:cubicBezTo>
                <a:cubicBezTo>
                  <a:pt x="39" y="44"/>
                  <a:pt x="40" y="40"/>
                  <a:pt x="36" y="40"/>
                </a:cubicBezTo>
                <a:cubicBezTo>
                  <a:pt x="35" y="40"/>
                  <a:pt x="33" y="41"/>
                  <a:pt x="32" y="41"/>
                </a:cubicBezTo>
                <a:cubicBezTo>
                  <a:pt x="30" y="40"/>
                  <a:pt x="32" y="40"/>
                  <a:pt x="32" y="39"/>
                </a:cubicBezTo>
                <a:cubicBezTo>
                  <a:pt x="32" y="38"/>
                  <a:pt x="32" y="37"/>
                  <a:pt x="31" y="36"/>
                </a:cubicBezTo>
                <a:cubicBezTo>
                  <a:pt x="31" y="36"/>
                  <a:pt x="27" y="35"/>
                  <a:pt x="28" y="34"/>
                </a:cubicBezTo>
                <a:cubicBezTo>
                  <a:pt x="28" y="34"/>
                  <a:pt x="30" y="35"/>
                  <a:pt x="30" y="34"/>
                </a:cubicBezTo>
                <a:cubicBezTo>
                  <a:pt x="31" y="33"/>
                  <a:pt x="30" y="32"/>
                  <a:pt x="29" y="31"/>
                </a:cubicBezTo>
                <a:cubicBezTo>
                  <a:pt x="26" y="29"/>
                  <a:pt x="25" y="29"/>
                  <a:pt x="23" y="25"/>
                </a:cubicBezTo>
                <a:cubicBezTo>
                  <a:pt x="22" y="23"/>
                  <a:pt x="21" y="21"/>
                  <a:pt x="18" y="19"/>
                </a:cubicBezTo>
                <a:cubicBezTo>
                  <a:pt x="17" y="18"/>
                  <a:pt x="13" y="20"/>
                  <a:pt x="12" y="18"/>
                </a:cubicBezTo>
                <a:cubicBezTo>
                  <a:pt x="12" y="18"/>
                  <a:pt x="18" y="17"/>
                  <a:pt x="17" y="16"/>
                </a:cubicBezTo>
                <a:cubicBezTo>
                  <a:pt x="17" y="16"/>
                  <a:pt x="15" y="17"/>
                  <a:pt x="14" y="16"/>
                </a:cubicBezTo>
                <a:cubicBezTo>
                  <a:pt x="14" y="16"/>
                  <a:pt x="18" y="15"/>
                  <a:pt x="18" y="15"/>
                </a:cubicBezTo>
                <a:cubicBezTo>
                  <a:pt x="19" y="14"/>
                  <a:pt x="22" y="9"/>
                  <a:pt x="21" y="8"/>
                </a:cubicBezTo>
                <a:cubicBezTo>
                  <a:pt x="20" y="6"/>
                  <a:pt x="17" y="6"/>
                  <a:pt x="15" y="6"/>
                </a:cubicBezTo>
                <a:cubicBezTo>
                  <a:pt x="14" y="7"/>
                  <a:pt x="9" y="7"/>
                  <a:pt x="9" y="7"/>
                </a:cubicBezTo>
                <a:cubicBezTo>
                  <a:pt x="9" y="7"/>
                  <a:pt x="11" y="6"/>
                  <a:pt x="11" y="6"/>
                </a:cubicBezTo>
                <a:cubicBezTo>
                  <a:pt x="11" y="6"/>
                  <a:pt x="9" y="5"/>
                  <a:pt x="9" y="6"/>
                </a:cubicBezTo>
                <a:cubicBezTo>
                  <a:pt x="9" y="5"/>
                  <a:pt x="18" y="1"/>
                  <a:pt x="15" y="0"/>
                </a:cubicBezTo>
                <a:cubicBezTo>
                  <a:pt x="14" y="0"/>
                  <a:pt x="17" y="1"/>
                  <a:pt x="15" y="0"/>
                </a:cubicBezTo>
                <a:close/>
              </a:path>
            </a:pathLst>
          </a:custGeom>
          <a:solidFill>
            <a:srgbClr val="FFFFFF"/>
          </a:solidFill>
          <a:ln w="4763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Freeform 404"/>
          <p:cNvSpPr>
            <a:spLocks/>
          </p:cNvSpPr>
          <p:nvPr/>
        </p:nvSpPr>
        <p:spPr bwMode="auto">
          <a:xfrm>
            <a:off x="4074149" y="3803145"/>
            <a:ext cx="196052" cy="264863"/>
          </a:xfrm>
          <a:custGeom>
            <a:avLst/>
            <a:gdLst>
              <a:gd name="T0" fmla="*/ 7 w 40"/>
              <a:gd name="T1" fmla="*/ 0 h 60"/>
              <a:gd name="T2" fmla="*/ 4 w 40"/>
              <a:gd name="T3" fmla="*/ 3 h 60"/>
              <a:gd name="T4" fmla="*/ 2 w 40"/>
              <a:gd name="T5" fmla="*/ 8 h 60"/>
              <a:gd name="T6" fmla="*/ 5 w 40"/>
              <a:gd name="T7" fmla="*/ 14 h 60"/>
              <a:gd name="T8" fmla="*/ 3 w 40"/>
              <a:gd name="T9" fmla="*/ 18 h 60"/>
              <a:gd name="T10" fmla="*/ 3 w 40"/>
              <a:gd name="T11" fmla="*/ 19 h 60"/>
              <a:gd name="T12" fmla="*/ 2 w 40"/>
              <a:gd name="T13" fmla="*/ 23 h 60"/>
              <a:gd name="T14" fmla="*/ 5 w 40"/>
              <a:gd name="T15" fmla="*/ 23 h 60"/>
              <a:gd name="T16" fmla="*/ 7 w 40"/>
              <a:gd name="T17" fmla="*/ 19 h 60"/>
              <a:gd name="T18" fmla="*/ 7 w 40"/>
              <a:gd name="T19" fmla="*/ 23 h 60"/>
              <a:gd name="T20" fmla="*/ 11 w 40"/>
              <a:gd name="T21" fmla="*/ 27 h 60"/>
              <a:gd name="T22" fmla="*/ 14 w 40"/>
              <a:gd name="T23" fmla="*/ 30 h 60"/>
              <a:gd name="T24" fmla="*/ 16 w 40"/>
              <a:gd name="T25" fmla="*/ 36 h 60"/>
              <a:gd name="T26" fmla="*/ 8 w 40"/>
              <a:gd name="T27" fmla="*/ 39 h 60"/>
              <a:gd name="T28" fmla="*/ 9 w 40"/>
              <a:gd name="T29" fmla="*/ 42 h 60"/>
              <a:gd name="T30" fmla="*/ 5 w 40"/>
              <a:gd name="T31" fmla="*/ 47 h 60"/>
              <a:gd name="T32" fmla="*/ 9 w 40"/>
              <a:gd name="T33" fmla="*/ 48 h 60"/>
              <a:gd name="T34" fmla="*/ 18 w 40"/>
              <a:gd name="T35" fmla="*/ 48 h 60"/>
              <a:gd name="T36" fmla="*/ 10 w 40"/>
              <a:gd name="T37" fmla="*/ 52 h 60"/>
              <a:gd name="T38" fmla="*/ 7 w 40"/>
              <a:gd name="T39" fmla="*/ 55 h 60"/>
              <a:gd name="T40" fmla="*/ 3 w 40"/>
              <a:gd name="T41" fmla="*/ 59 h 60"/>
              <a:gd name="T42" fmla="*/ 5 w 40"/>
              <a:gd name="T43" fmla="*/ 60 h 60"/>
              <a:gd name="T44" fmla="*/ 12 w 40"/>
              <a:gd name="T45" fmla="*/ 57 h 60"/>
              <a:gd name="T46" fmla="*/ 19 w 40"/>
              <a:gd name="T47" fmla="*/ 55 h 60"/>
              <a:gd name="T48" fmla="*/ 27 w 40"/>
              <a:gd name="T49" fmla="*/ 54 h 60"/>
              <a:gd name="T50" fmla="*/ 38 w 40"/>
              <a:gd name="T51" fmla="*/ 51 h 60"/>
              <a:gd name="T52" fmla="*/ 38 w 40"/>
              <a:gd name="T53" fmla="*/ 46 h 60"/>
              <a:gd name="T54" fmla="*/ 32 w 40"/>
              <a:gd name="T55" fmla="*/ 41 h 60"/>
              <a:gd name="T56" fmla="*/ 31 w 40"/>
              <a:gd name="T57" fmla="*/ 36 h 60"/>
              <a:gd name="T58" fmla="*/ 30 w 40"/>
              <a:gd name="T59" fmla="*/ 34 h 60"/>
              <a:gd name="T60" fmla="*/ 23 w 40"/>
              <a:gd name="T61" fmla="*/ 25 h 60"/>
              <a:gd name="T62" fmla="*/ 12 w 40"/>
              <a:gd name="T63" fmla="*/ 18 h 60"/>
              <a:gd name="T64" fmla="*/ 14 w 40"/>
              <a:gd name="T65" fmla="*/ 16 h 60"/>
              <a:gd name="T66" fmla="*/ 21 w 40"/>
              <a:gd name="T67" fmla="*/ 8 h 60"/>
              <a:gd name="T68" fmla="*/ 9 w 40"/>
              <a:gd name="T69" fmla="*/ 7 h 60"/>
              <a:gd name="T70" fmla="*/ 9 w 40"/>
              <a:gd name="T71" fmla="*/ 6 h 60"/>
              <a:gd name="T72" fmla="*/ 15 w 40"/>
              <a:gd name="T7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" h="60">
                <a:moveTo>
                  <a:pt x="15" y="0"/>
                </a:moveTo>
                <a:cubicBezTo>
                  <a:pt x="12" y="0"/>
                  <a:pt x="10" y="1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6" y="3"/>
                  <a:pt x="5" y="2"/>
                  <a:pt x="4" y="3"/>
                </a:cubicBezTo>
                <a:cubicBezTo>
                  <a:pt x="5" y="2"/>
                  <a:pt x="5" y="4"/>
                  <a:pt x="5" y="4"/>
                </a:cubicBezTo>
                <a:cubicBezTo>
                  <a:pt x="4" y="6"/>
                  <a:pt x="1" y="5"/>
                  <a:pt x="2" y="8"/>
                </a:cubicBezTo>
                <a:cubicBezTo>
                  <a:pt x="4" y="10"/>
                  <a:pt x="3" y="11"/>
                  <a:pt x="2" y="13"/>
                </a:cubicBezTo>
                <a:cubicBezTo>
                  <a:pt x="2" y="15"/>
                  <a:pt x="4" y="15"/>
                  <a:pt x="5" y="14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5"/>
                  <a:pt x="3" y="18"/>
                  <a:pt x="3" y="18"/>
                </a:cubicBezTo>
                <a:cubicBezTo>
                  <a:pt x="2" y="18"/>
                  <a:pt x="0" y="18"/>
                  <a:pt x="0" y="20"/>
                </a:cubicBezTo>
                <a:cubicBezTo>
                  <a:pt x="1" y="20"/>
                  <a:pt x="2" y="18"/>
                  <a:pt x="3" y="19"/>
                </a:cubicBezTo>
                <a:cubicBezTo>
                  <a:pt x="3" y="20"/>
                  <a:pt x="3" y="21"/>
                  <a:pt x="3" y="21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3" y="22"/>
                  <a:pt x="4" y="22"/>
                </a:cubicBezTo>
                <a:cubicBezTo>
                  <a:pt x="4" y="21"/>
                  <a:pt x="5" y="23"/>
                  <a:pt x="5" y="23"/>
                </a:cubicBezTo>
                <a:cubicBezTo>
                  <a:pt x="6" y="23"/>
                  <a:pt x="5" y="19"/>
                  <a:pt x="4" y="19"/>
                </a:cubicBezTo>
                <a:cubicBezTo>
                  <a:pt x="5" y="19"/>
                  <a:pt x="7" y="20"/>
                  <a:pt x="7" y="19"/>
                </a:cubicBezTo>
                <a:cubicBezTo>
                  <a:pt x="7" y="19"/>
                  <a:pt x="6" y="20"/>
                  <a:pt x="6" y="20"/>
                </a:cubicBezTo>
                <a:cubicBezTo>
                  <a:pt x="6" y="21"/>
                  <a:pt x="7" y="22"/>
                  <a:pt x="7" y="23"/>
                </a:cubicBezTo>
                <a:cubicBezTo>
                  <a:pt x="7" y="24"/>
                  <a:pt x="4" y="27"/>
                  <a:pt x="7" y="27"/>
                </a:cubicBezTo>
                <a:cubicBezTo>
                  <a:pt x="7" y="27"/>
                  <a:pt x="10" y="27"/>
                  <a:pt x="11" y="27"/>
                </a:cubicBezTo>
                <a:cubicBezTo>
                  <a:pt x="12" y="26"/>
                  <a:pt x="15" y="26"/>
                  <a:pt x="15" y="26"/>
                </a:cubicBezTo>
                <a:cubicBezTo>
                  <a:pt x="14" y="28"/>
                  <a:pt x="13" y="28"/>
                  <a:pt x="14" y="30"/>
                </a:cubicBezTo>
                <a:cubicBezTo>
                  <a:pt x="15" y="33"/>
                  <a:pt x="15" y="31"/>
                  <a:pt x="16" y="32"/>
                </a:cubicBezTo>
                <a:cubicBezTo>
                  <a:pt x="16" y="33"/>
                  <a:pt x="15" y="35"/>
                  <a:pt x="16" y="36"/>
                </a:cubicBezTo>
                <a:cubicBezTo>
                  <a:pt x="17" y="38"/>
                  <a:pt x="14" y="38"/>
                  <a:pt x="13" y="38"/>
                </a:cubicBezTo>
                <a:cubicBezTo>
                  <a:pt x="11" y="39"/>
                  <a:pt x="10" y="37"/>
                  <a:pt x="8" y="39"/>
                </a:cubicBezTo>
                <a:cubicBezTo>
                  <a:pt x="7" y="41"/>
                  <a:pt x="12" y="40"/>
                  <a:pt x="11" y="41"/>
                </a:cubicBezTo>
                <a:cubicBezTo>
                  <a:pt x="11" y="41"/>
                  <a:pt x="9" y="42"/>
                  <a:pt x="9" y="42"/>
                </a:cubicBezTo>
                <a:cubicBezTo>
                  <a:pt x="9" y="43"/>
                  <a:pt x="10" y="43"/>
                  <a:pt x="9" y="44"/>
                </a:cubicBezTo>
                <a:cubicBezTo>
                  <a:pt x="8" y="45"/>
                  <a:pt x="7" y="46"/>
                  <a:pt x="5" y="47"/>
                </a:cubicBezTo>
                <a:cubicBezTo>
                  <a:pt x="4" y="48"/>
                  <a:pt x="6" y="49"/>
                  <a:pt x="6" y="49"/>
                </a:cubicBezTo>
                <a:cubicBezTo>
                  <a:pt x="7" y="49"/>
                  <a:pt x="9" y="48"/>
                  <a:pt x="9" y="48"/>
                </a:cubicBezTo>
                <a:cubicBezTo>
                  <a:pt x="9" y="49"/>
                  <a:pt x="12" y="49"/>
                  <a:pt x="13" y="50"/>
                </a:cubicBezTo>
                <a:cubicBezTo>
                  <a:pt x="15" y="50"/>
                  <a:pt x="17" y="48"/>
                  <a:pt x="18" y="48"/>
                </a:cubicBezTo>
                <a:cubicBezTo>
                  <a:pt x="18" y="48"/>
                  <a:pt x="16" y="53"/>
                  <a:pt x="13" y="52"/>
                </a:cubicBezTo>
                <a:cubicBezTo>
                  <a:pt x="12" y="51"/>
                  <a:pt x="11" y="52"/>
                  <a:pt x="10" y="52"/>
                </a:cubicBezTo>
                <a:cubicBezTo>
                  <a:pt x="8" y="52"/>
                  <a:pt x="9" y="51"/>
                  <a:pt x="8" y="51"/>
                </a:cubicBezTo>
                <a:cubicBezTo>
                  <a:pt x="8" y="51"/>
                  <a:pt x="8" y="54"/>
                  <a:pt x="7" y="55"/>
                </a:cubicBezTo>
                <a:cubicBezTo>
                  <a:pt x="7" y="55"/>
                  <a:pt x="6" y="56"/>
                  <a:pt x="5" y="57"/>
                </a:cubicBezTo>
                <a:cubicBezTo>
                  <a:pt x="5" y="57"/>
                  <a:pt x="3" y="58"/>
                  <a:pt x="3" y="59"/>
                </a:cubicBezTo>
                <a:cubicBezTo>
                  <a:pt x="3" y="59"/>
                  <a:pt x="5" y="59"/>
                  <a:pt x="5" y="59"/>
                </a:cubicBezTo>
                <a:cubicBezTo>
                  <a:pt x="5" y="59"/>
                  <a:pt x="4" y="59"/>
                  <a:pt x="5" y="60"/>
                </a:cubicBezTo>
                <a:cubicBezTo>
                  <a:pt x="5" y="60"/>
                  <a:pt x="7" y="57"/>
                  <a:pt x="8" y="57"/>
                </a:cubicBezTo>
                <a:cubicBezTo>
                  <a:pt x="9" y="57"/>
                  <a:pt x="11" y="58"/>
                  <a:pt x="12" y="57"/>
                </a:cubicBezTo>
                <a:cubicBezTo>
                  <a:pt x="14" y="57"/>
                  <a:pt x="13" y="55"/>
                  <a:pt x="15" y="55"/>
                </a:cubicBezTo>
                <a:cubicBezTo>
                  <a:pt x="16" y="54"/>
                  <a:pt x="17" y="55"/>
                  <a:pt x="19" y="55"/>
                </a:cubicBezTo>
                <a:cubicBezTo>
                  <a:pt x="20" y="56"/>
                  <a:pt x="21" y="54"/>
                  <a:pt x="23" y="55"/>
                </a:cubicBezTo>
                <a:cubicBezTo>
                  <a:pt x="24" y="56"/>
                  <a:pt x="26" y="55"/>
                  <a:pt x="27" y="54"/>
                </a:cubicBezTo>
                <a:cubicBezTo>
                  <a:pt x="29" y="54"/>
                  <a:pt x="32" y="54"/>
                  <a:pt x="34" y="54"/>
                </a:cubicBezTo>
                <a:cubicBezTo>
                  <a:pt x="34" y="54"/>
                  <a:pt x="38" y="51"/>
                  <a:pt x="38" y="51"/>
                </a:cubicBezTo>
                <a:cubicBezTo>
                  <a:pt x="37" y="50"/>
                  <a:pt x="33" y="51"/>
                  <a:pt x="33" y="50"/>
                </a:cubicBezTo>
                <a:cubicBezTo>
                  <a:pt x="33" y="49"/>
                  <a:pt x="37" y="46"/>
                  <a:pt x="38" y="46"/>
                </a:cubicBezTo>
                <a:cubicBezTo>
                  <a:pt x="39" y="44"/>
                  <a:pt x="40" y="40"/>
                  <a:pt x="36" y="40"/>
                </a:cubicBezTo>
                <a:cubicBezTo>
                  <a:pt x="35" y="40"/>
                  <a:pt x="33" y="41"/>
                  <a:pt x="32" y="41"/>
                </a:cubicBezTo>
                <a:cubicBezTo>
                  <a:pt x="30" y="40"/>
                  <a:pt x="32" y="40"/>
                  <a:pt x="32" y="39"/>
                </a:cubicBezTo>
                <a:cubicBezTo>
                  <a:pt x="32" y="38"/>
                  <a:pt x="32" y="37"/>
                  <a:pt x="31" y="36"/>
                </a:cubicBezTo>
                <a:cubicBezTo>
                  <a:pt x="31" y="36"/>
                  <a:pt x="27" y="35"/>
                  <a:pt x="28" y="34"/>
                </a:cubicBezTo>
                <a:cubicBezTo>
                  <a:pt x="28" y="34"/>
                  <a:pt x="30" y="35"/>
                  <a:pt x="30" y="34"/>
                </a:cubicBezTo>
                <a:cubicBezTo>
                  <a:pt x="31" y="33"/>
                  <a:pt x="30" y="32"/>
                  <a:pt x="29" y="31"/>
                </a:cubicBezTo>
                <a:cubicBezTo>
                  <a:pt x="26" y="29"/>
                  <a:pt x="25" y="29"/>
                  <a:pt x="23" y="25"/>
                </a:cubicBezTo>
                <a:cubicBezTo>
                  <a:pt x="22" y="23"/>
                  <a:pt x="21" y="21"/>
                  <a:pt x="18" y="19"/>
                </a:cubicBezTo>
                <a:cubicBezTo>
                  <a:pt x="17" y="18"/>
                  <a:pt x="13" y="20"/>
                  <a:pt x="12" y="18"/>
                </a:cubicBezTo>
                <a:cubicBezTo>
                  <a:pt x="12" y="18"/>
                  <a:pt x="18" y="17"/>
                  <a:pt x="17" y="16"/>
                </a:cubicBezTo>
                <a:cubicBezTo>
                  <a:pt x="17" y="16"/>
                  <a:pt x="15" y="17"/>
                  <a:pt x="14" y="16"/>
                </a:cubicBezTo>
                <a:cubicBezTo>
                  <a:pt x="14" y="16"/>
                  <a:pt x="18" y="15"/>
                  <a:pt x="18" y="15"/>
                </a:cubicBezTo>
                <a:cubicBezTo>
                  <a:pt x="19" y="14"/>
                  <a:pt x="22" y="9"/>
                  <a:pt x="21" y="8"/>
                </a:cubicBezTo>
                <a:cubicBezTo>
                  <a:pt x="20" y="6"/>
                  <a:pt x="17" y="6"/>
                  <a:pt x="15" y="6"/>
                </a:cubicBezTo>
                <a:cubicBezTo>
                  <a:pt x="14" y="7"/>
                  <a:pt x="9" y="7"/>
                  <a:pt x="9" y="7"/>
                </a:cubicBezTo>
                <a:cubicBezTo>
                  <a:pt x="9" y="7"/>
                  <a:pt x="11" y="6"/>
                  <a:pt x="11" y="6"/>
                </a:cubicBezTo>
                <a:cubicBezTo>
                  <a:pt x="11" y="6"/>
                  <a:pt x="9" y="5"/>
                  <a:pt x="9" y="6"/>
                </a:cubicBezTo>
                <a:cubicBezTo>
                  <a:pt x="9" y="5"/>
                  <a:pt x="18" y="1"/>
                  <a:pt x="15" y="0"/>
                </a:cubicBezTo>
                <a:cubicBezTo>
                  <a:pt x="14" y="0"/>
                  <a:pt x="17" y="1"/>
                  <a:pt x="15" y="0"/>
                </a:cubicBezTo>
                <a:close/>
              </a:path>
            </a:pathLst>
          </a:custGeom>
          <a:solidFill>
            <a:srgbClr val="FFFFFF"/>
          </a:solidFill>
          <a:ln w="4763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656D7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Picture 2" descr="D:\Desktop\DT\Desktop\الانجاز\2018\03\Switzerland 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90" y="5086987"/>
            <a:ext cx="192209" cy="1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5213" y="4140189"/>
            <a:ext cx="257914" cy="25549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160123" y="2762921"/>
            <a:ext cx="5408028" cy="3796929"/>
            <a:chOff x="5386825" y="2138470"/>
            <a:chExt cx="6133069" cy="4586023"/>
          </a:xfrm>
        </p:grpSpPr>
        <p:grpSp>
          <p:nvGrpSpPr>
            <p:cNvPr id="61" name="Group 60"/>
            <p:cNvGrpSpPr/>
            <p:nvPr/>
          </p:nvGrpSpPr>
          <p:grpSpPr>
            <a:xfrm>
              <a:off x="5386825" y="2138470"/>
              <a:ext cx="6133069" cy="4586023"/>
              <a:chOff x="-125591" y="2177761"/>
              <a:chExt cx="6133069" cy="4586023"/>
            </a:xfrm>
          </p:grpSpPr>
          <p:sp>
            <p:nvSpPr>
              <p:cNvPr id="68" name="Freeform 275"/>
              <p:cNvSpPr>
                <a:spLocks/>
              </p:cNvSpPr>
              <p:nvPr/>
            </p:nvSpPr>
            <p:spPr bwMode="auto">
              <a:xfrm>
                <a:off x="4071307" y="4365752"/>
                <a:ext cx="613732" cy="616477"/>
              </a:xfrm>
              <a:custGeom>
                <a:avLst/>
                <a:gdLst>
                  <a:gd name="T0" fmla="*/ 40 w 88"/>
                  <a:gd name="T1" fmla="*/ 12 h 98"/>
                  <a:gd name="T2" fmla="*/ 0 w 88"/>
                  <a:gd name="T3" fmla="*/ 24 h 98"/>
                  <a:gd name="T4" fmla="*/ 8 w 88"/>
                  <a:gd name="T5" fmla="*/ 71 h 98"/>
                  <a:gd name="T6" fmla="*/ 7 w 88"/>
                  <a:gd name="T7" fmla="*/ 85 h 98"/>
                  <a:gd name="T8" fmla="*/ 86 w 88"/>
                  <a:gd name="T9" fmla="*/ 98 h 98"/>
                  <a:gd name="T10" fmla="*/ 88 w 88"/>
                  <a:gd name="T11" fmla="*/ 77 h 98"/>
                  <a:gd name="T12" fmla="*/ 61 w 88"/>
                  <a:gd name="T13" fmla="*/ 49 h 98"/>
                  <a:gd name="T14" fmla="*/ 85 w 88"/>
                  <a:gd name="T15" fmla="*/ 22 h 98"/>
                  <a:gd name="T16" fmla="*/ 80 w 88"/>
                  <a:gd name="T17" fmla="*/ 0 h 98"/>
                  <a:gd name="T18" fmla="*/ 64 w 88"/>
                  <a:gd name="T19" fmla="*/ 4 h 98"/>
                  <a:gd name="T20" fmla="*/ 64 w 88"/>
                  <a:gd name="T21" fmla="*/ 4 h 98"/>
                  <a:gd name="T22" fmla="*/ 40 w 88"/>
                  <a:gd name="T23" fmla="*/ 1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98">
                    <a:moveTo>
                      <a:pt x="40" y="12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5" y="39"/>
                      <a:pt x="8" y="54"/>
                      <a:pt x="8" y="71"/>
                    </a:cubicBezTo>
                    <a:cubicBezTo>
                      <a:pt x="8" y="76"/>
                      <a:pt x="8" y="81"/>
                      <a:pt x="7" y="85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87" y="91"/>
                      <a:pt x="88" y="84"/>
                      <a:pt x="88" y="77"/>
                    </a:cubicBezTo>
                    <a:cubicBezTo>
                      <a:pt x="73" y="77"/>
                      <a:pt x="61" y="64"/>
                      <a:pt x="61" y="49"/>
                    </a:cubicBezTo>
                    <a:cubicBezTo>
                      <a:pt x="61" y="35"/>
                      <a:pt x="71" y="23"/>
                      <a:pt x="85" y="22"/>
                    </a:cubicBezTo>
                    <a:cubicBezTo>
                      <a:pt x="83" y="14"/>
                      <a:pt x="82" y="7"/>
                      <a:pt x="80" y="0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B226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AutoShape 271"/>
              <p:cNvSpPr>
                <a:spLocks noChangeAspect="1" noChangeArrowheads="1" noTextEdit="1"/>
              </p:cNvSpPr>
              <p:nvPr/>
            </p:nvSpPr>
            <p:spPr bwMode="auto">
              <a:xfrm>
                <a:off x="1326648" y="2405997"/>
                <a:ext cx="3303003" cy="4017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Freeform 273"/>
              <p:cNvSpPr>
                <a:spLocks/>
              </p:cNvSpPr>
              <p:nvPr/>
            </p:nvSpPr>
            <p:spPr bwMode="auto">
              <a:xfrm>
                <a:off x="2011208" y="2401718"/>
                <a:ext cx="1390513" cy="1754186"/>
              </a:xfrm>
              <a:custGeom>
                <a:avLst/>
                <a:gdLst>
                  <a:gd name="T0" fmla="*/ 153 w 274"/>
                  <a:gd name="T1" fmla="*/ 27 h 346"/>
                  <a:gd name="T2" fmla="*/ 126 w 274"/>
                  <a:gd name="T3" fmla="*/ 54 h 346"/>
                  <a:gd name="T4" fmla="*/ 99 w 274"/>
                  <a:gd name="T5" fmla="*/ 35 h 346"/>
                  <a:gd name="T6" fmla="*/ 0 w 274"/>
                  <a:gd name="T7" fmla="*/ 93 h 346"/>
                  <a:gd name="T8" fmla="*/ 17 w 274"/>
                  <a:gd name="T9" fmla="*/ 116 h 346"/>
                  <a:gd name="T10" fmla="*/ 17 w 274"/>
                  <a:gd name="T11" fmla="*/ 116 h 346"/>
                  <a:gd name="T12" fmla="*/ 193 w 274"/>
                  <a:gd name="T13" fmla="*/ 346 h 346"/>
                  <a:gd name="T14" fmla="*/ 273 w 274"/>
                  <a:gd name="T15" fmla="*/ 321 h 346"/>
                  <a:gd name="T16" fmla="*/ 274 w 274"/>
                  <a:gd name="T17" fmla="*/ 321 h 346"/>
                  <a:gd name="T18" fmla="*/ 274 w 274"/>
                  <a:gd name="T19" fmla="*/ 0 h 346"/>
                  <a:gd name="T20" fmla="*/ 151 w 274"/>
                  <a:gd name="T21" fmla="*/ 17 h 346"/>
                  <a:gd name="T22" fmla="*/ 153 w 274"/>
                  <a:gd name="T23" fmla="*/ 27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346">
                    <a:moveTo>
                      <a:pt x="153" y="27"/>
                    </a:moveTo>
                    <a:cubicBezTo>
                      <a:pt x="153" y="42"/>
                      <a:pt x="141" y="54"/>
                      <a:pt x="126" y="54"/>
                    </a:cubicBezTo>
                    <a:cubicBezTo>
                      <a:pt x="113" y="54"/>
                      <a:pt x="103" y="46"/>
                      <a:pt x="99" y="35"/>
                    </a:cubicBezTo>
                    <a:cubicBezTo>
                      <a:pt x="64" y="50"/>
                      <a:pt x="30" y="70"/>
                      <a:pt x="0" y="93"/>
                    </a:cubicBezTo>
                    <a:cubicBezTo>
                      <a:pt x="17" y="116"/>
                      <a:pt x="17" y="116"/>
                      <a:pt x="17" y="116"/>
                    </a:cubicBezTo>
                    <a:cubicBezTo>
                      <a:pt x="17" y="116"/>
                      <a:pt x="17" y="116"/>
                      <a:pt x="17" y="116"/>
                    </a:cubicBezTo>
                    <a:cubicBezTo>
                      <a:pt x="193" y="346"/>
                      <a:pt x="193" y="346"/>
                      <a:pt x="193" y="346"/>
                    </a:cubicBezTo>
                    <a:cubicBezTo>
                      <a:pt x="215" y="330"/>
                      <a:pt x="243" y="321"/>
                      <a:pt x="273" y="321"/>
                    </a:cubicBezTo>
                    <a:cubicBezTo>
                      <a:pt x="274" y="321"/>
                      <a:pt x="274" y="321"/>
                      <a:pt x="274" y="321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32" y="0"/>
                      <a:pt x="190" y="6"/>
                      <a:pt x="151" y="17"/>
                    </a:cubicBezTo>
                    <a:cubicBezTo>
                      <a:pt x="152" y="20"/>
                      <a:pt x="153" y="23"/>
                      <a:pt x="153" y="27"/>
                    </a:cubicBezTo>
                    <a:close/>
                  </a:path>
                </a:pathLst>
              </a:custGeom>
              <a:solidFill>
                <a:srgbClr val="44546A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Freeform 274"/>
              <p:cNvSpPr>
                <a:spLocks/>
              </p:cNvSpPr>
              <p:nvPr/>
            </p:nvSpPr>
            <p:spPr bwMode="auto">
              <a:xfrm>
                <a:off x="1326648" y="2990012"/>
                <a:ext cx="1664337" cy="1525286"/>
              </a:xfrm>
              <a:custGeom>
                <a:avLst/>
                <a:gdLst>
                  <a:gd name="T0" fmla="*/ 328 w 328"/>
                  <a:gd name="T1" fmla="*/ 230 h 301"/>
                  <a:gd name="T2" fmla="*/ 152 w 328"/>
                  <a:gd name="T3" fmla="*/ 0 h 301"/>
                  <a:gd name="T4" fmla="*/ 152 w 328"/>
                  <a:gd name="T5" fmla="*/ 0 h 301"/>
                  <a:gd name="T6" fmla="*/ 79 w 328"/>
                  <a:gd name="T7" fmla="*/ 71 h 301"/>
                  <a:gd name="T8" fmla="*/ 94 w 328"/>
                  <a:gd name="T9" fmla="*/ 95 h 301"/>
                  <a:gd name="T10" fmla="*/ 66 w 328"/>
                  <a:gd name="T11" fmla="*/ 123 h 301"/>
                  <a:gd name="T12" fmla="*/ 48 w 328"/>
                  <a:gd name="T13" fmla="*/ 115 h 301"/>
                  <a:gd name="T14" fmla="*/ 0 w 328"/>
                  <a:gd name="T15" fmla="*/ 226 h 301"/>
                  <a:gd name="T16" fmla="*/ 275 w 328"/>
                  <a:gd name="T17" fmla="*/ 301 h 301"/>
                  <a:gd name="T18" fmla="*/ 328 w 328"/>
                  <a:gd name="T19" fmla="*/ 23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8" h="301">
                    <a:moveTo>
                      <a:pt x="328" y="23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25" y="20"/>
                      <a:pt x="101" y="44"/>
                      <a:pt x="79" y="71"/>
                    </a:cubicBezTo>
                    <a:cubicBezTo>
                      <a:pt x="88" y="75"/>
                      <a:pt x="94" y="85"/>
                      <a:pt x="94" y="95"/>
                    </a:cubicBezTo>
                    <a:cubicBezTo>
                      <a:pt x="94" y="110"/>
                      <a:pt x="81" y="123"/>
                      <a:pt x="66" y="123"/>
                    </a:cubicBezTo>
                    <a:cubicBezTo>
                      <a:pt x="59" y="123"/>
                      <a:pt x="53" y="120"/>
                      <a:pt x="48" y="115"/>
                    </a:cubicBezTo>
                    <a:cubicBezTo>
                      <a:pt x="27" y="150"/>
                      <a:pt x="11" y="187"/>
                      <a:pt x="0" y="226"/>
                    </a:cubicBezTo>
                    <a:cubicBezTo>
                      <a:pt x="275" y="301"/>
                      <a:pt x="275" y="301"/>
                      <a:pt x="275" y="301"/>
                    </a:cubicBezTo>
                    <a:cubicBezTo>
                      <a:pt x="284" y="272"/>
                      <a:pt x="303" y="248"/>
                      <a:pt x="328" y="230"/>
                    </a:cubicBezTo>
                    <a:close/>
                  </a:path>
                </a:pathLst>
              </a:custGeom>
              <a:solidFill>
                <a:srgbClr val="E84C2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Freeform 278"/>
              <p:cNvSpPr>
                <a:spLocks/>
              </p:cNvSpPr>
              <p:nvPr/>
            </p:nvSpPr>
            <p:spPr bwMode="auto">
              <a:xfrm>
                <a:off x="3876089" y="4891388"/>
                <a:ext cx="844691" cy="744299"/>
              </a:xfrm>
              <a:custGeom>
                <a:avLst/>
                <a:gdLst>
                  <a:gd name="T0" fmla="*/ 38 w 141"/>
                  <a:gd name="T1" fmla="*/ 0 h 153"/>
                  <a:gd name="T2" fmla="*/ 0 w 141"/>
                  <a:gd name="T3" fmla="*/ 83 h 153"/>
                  <a:gd name="T4" fmla="*/ 67 w 141"/>
                  <a:gd name="T5" fmla="*/ 153 h 153"/>
                  <a:gd name="T6" fmla="*/ 102 w 141"/>
                  <a:gd name="T7" fmla="*/ 112 h 153"/>
                  <a:gd name="T8" fmla="*/ 89 w 141"/>
                  <a:gd name="T9" fmla="*/ 88 h 153"/>
                  <a:gd name="T10" fmla="*/ 116 w 141"/>
                  <a:gd name="T11" fmla="*/ 60 h 153"/>
                  <a:gd name="T12" fmla="*/ 128 w 141"/>
                  <a:gd name="T13" fmla="*/ 63 h 153"/>
                  <a:gd name="T14" fmla="*/ 141 w 141"/>
                  <a:gd name="T15" fmla="*/ 17 h 153"/>
                  <a:gd name="T16" fmla="*/ 117 w 141"/>
                  <a:gd name="T17" fmla="*/ 13 h 153"/>
                  <a:gd name="T18" fmla="*/ 38 w 141"/>
                  <a:gd name="T1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153">
                    <a:moveTo>
                      <a:pt x="38" y="0"/>
                    </a:moveTo>
                    <a:cubicBezTo>
                      <a:pt x="35" y="32"/>
                      <a:pt x="21" y="61"/>
                      <a:pt x="0" y="83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80" y="141"/>
                      <a:pt x="92" y="127"/>
                      <a:pt x="102" y="112"/>
                    </a:cubicBezTo>
                    <a:cubicBezTo>
                      <a:pt x="94" y="107"/>
                      <a:pt x="89" y="98"/>
                      <a:pt x="89" y="88"/>
                    </a:cubicBezTo>
                    <a:cubicBezTo>
                      <a:pt x="89" y="73"/>
                      <a:pt x="101" y="60"/>
                      <a:pt x="116" y="60"/>
                    </a:cubicBezTo>
                    <a:cubicBezTo>
                      <a:pt x="120" y="60"/>
                      <a:pt x="124" y="61"/>
                      <a:pt x="128" y="63"/>
                    </a:cubicBezTo>
                    <a:cubicBezTo>
                      <a:pt x="134" y="48"/>
                      <a:pt x="138" y="33"/>
                      <a:pt x="141" y="17"/>
                    </a:cubicBezTo>
                    <a:cubicBezTo>
                      <a:pt x="117" y="13"/>
                      <a:pt x="117" y="13"/>
                      <a:pt x="117" y="13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99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Freeform 279"/>
              <p:cNvSpPr>
                <a:spLocks/>
              </p:cNvSpPr>
              <p:nvPr/>
            </p:nvSpPr>
            <p:spPr bwMode="auto">
              <a:xfrm>
                <a:off x="3493709" y="5236225"/>
                <a:ext cx="932713" cy="943410"/>
              </a:xfrm>
              <a:custGeom>
                <a:avLst/>
                <a:gdLst>
                  <a:gd name="T0" fmla="*/ 83 w 184"/>
                  <a:gd name="T1" fmla="*/ 0 h 186"/>
                  <a:gd name="T2" fmla="*/ 0 w 184"/>
                  <a:gd name="T3" fmla="*/ 43 h 186"/>
                  <a:gd name="T4" fmla="*/ 16 w 184"/>
                  <a:gd name="T5" fmla="*/ 186 h 186"/>
                  <a:gd name="T6" fmla="*/ 81 w 184"/>
                  <a:gd name="T7" fmla="*/ 170 h 186"/>
                  <a:gd name="T8" fmla="*/ 79 w 184"/>
                  <a:gd name="T9" fmla="*/ 159 h 186"/>
                  <a:gd name="T10" fmla="*/ 106 w 184"/>
                  <a:gd name="T11" fmla="*/ 131 h 186"/>
                  <a:gd name="T12" fmla="*/ 130 w 184"/>
                  <a:gd name="T13" fmla="*/ 146 h 186"/>
                  <a:gd name="T14" fmla="*/ 184 w 184"/>
                  <a:gd name="T15" fmla="*/ 105 h 186"/>
                  <a:gd name="T16" fmla="*/ 150 w 184"/>
                  <a:gd name="T17" fmla="*/ 70 h 186"/>
                  <a:gd name="T18" fmla="*/ 83 w 184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6">
                    <a:moveTo>
                      <a:pt x="83" y="0"/>
                    </a:moveTo>
                    <a:cubicBezTo>
                      <a:pt x="61" y="23"/>
                      <a:pt x="32" y="38"/>
                      <a:pt x="0" y="43"/>
                    </a:cubicBezTo>
                    <a:cubicBezTo>
                      <a:pt x="16" y="186"/>
                      <a:pt x="16" y="186"/>
                      <a:pt x="16" y="186"/>
                    </a:cubicBezTo>
                    <a:cubicBezTo>
                      <a:pt x="39" y="183"/>
                      <a:pt x="60" y="177"/>
                      <a:pt x="81" y="170"/>
                    </a:cubicBezTo>
                    <a:cubicBezTo>
                      <a:pt x="79" y="166"/>
                      <a:pt x="79" y="163"/>
                      <a:pt x="79" y="159"/>
                    </a:cubicBezTo>
                    <a:cubicBezTo>
                      <a:pt x="79" y="144"/>
                      <a:pt x="91" y="131"/>
                      <a:pt x="106" y="131"/>
                    </a:cubicBezTo>
                    <a:cubicBezTo>
                      <a:pt x="117" y="131"/>
                      <a:pt x="126" y="137"/>
                      <a:pt x="130" y="146"/>
                    </a:cubicBezTo>
                    <a:cubicBezTo>
                      <a:pt x="150" y="134"/>
                      <a:pt x="167" y="121"/>
                      <a:pt x="184" y="105"/>
                    </a:cubicBezTo>
                    <a:cubicBezTo>
                      <a:pt x="150" y="70"/>
                      <a:pt x="150" y="70"/>
                      <a:pt x="150" y="70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8427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Freeform 280"/>
              <p:cNvSpPr>
                <a:spLocks/>
              </p:cNvSpPr>
              <p:nvPr/>
            </p:nvSpPr>
            <p:spPr bwMode="auto">
              <a:xfrm>
                <a:off x="2528907" y="5353884"/>
                <a:ext cx="1076043" cy="1073904"/>
              </a:xfrm>
              <a:custGeom>
                <a:avLst/>
                <a:gdLst>
                  <a:gd name="T0" fmla="*/ 190 w 212"/>
                  <a:gd name="T1" fmla="*/ 20 h 212"/>
                  <a:gd name="T2" fmla="*/ 171 w 212"/>
                  <a:gd name="T3" fmla="*/ 21 h 212"/>
                  <a:gd name="T4" fmla="*/ 97 w 212"/>
                  <a:gd name="T5" fmla="*/ 0 h 212"/>
                  <a:gd name="T6" fmla="*/ 0 w 212"/>
                  <a:gd name="T7" fmla="*/ 164 h 212"/>
                  <a:gd name="T8" fmla="*/ 67 w 212"/>
                  <a:gd name="T9" fmla="*/ 194 h 212"/>
                  <a:gd name="T10" fmla="*/ 94 w 212"/>
                  <a:gd name="T11" fmla="*/ 169 h 212"/>
                  <a:gd name="T12" fmla="*/ 122 w 212"/>
                  <a:gd name="T13" fmla="*/ 197 h 212"/>
                  <a:gd name="T14" fmla="*/ 119 w 212"/>
                  <a:gd name="T15" fmla="*/ 207 h 212"/>
                  <a:gd name="T16" fmla="*/ 173 w 212"/>
                  <a:gd name="T17" fmla="*/ 212 h 212"/>
                  <a:gd name="T18" fmla="*/ 212 w 212"/>
                  <a:gd name="T19" fmla="*/ 209 h 212"/>
                  <a:gd name="T20" fmla="*/ 206 w 212"/>
                  <a:gd name="T21" fmla="*/ 163 h 212"/>
                  <a:gd name="T22" fmla="*/ 190 w 212"/>
                  <a:gd name="T23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2" h="212">
                    <a:moveTo>
                      <a:pt x="190" y="20"/>
                    </a:moveTo>
                    <a:cubicBezTo>
                      <a:pt x="184" y="20"/>
                      <a:pt x="177" y="21"/>
                      <a:pt x="171" y="21"/>
                    </a:cubicBezTo>
                    <a:cubicBezTo>
                      <a:pt x="144" y="21"/>
                      <a:pt x="118" y="13"/>
                      <a:pt x="97" y="0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1" y="176"/>
                      <a:pt x="43" y="187"/>
                      <a:pt x="67" y="194"/>
                    </a:cubicBezTo>
                    <a:cubicBezTo>
                      <a:pt x="68" y="180"/>
                      <a:pt x="80" y="169"/>
                      <a:pt x="94" y="169"/>
                    </a:cubicBezTo>
                    <a:cubicBezTo>
                      <a:pt x="109" y="169"/>
                      <a:pt x="122" y="182"/>
                      <a:pt x="122" y="197"/>
                    </a:cubicBezTo>
                    <a:cubicBezTo>
                      <a:pt x="122" y="200"/>
                      <a:pt x="121" y="204"/>
                      <a:pt x="119" y="207"/>
                    </a:cubicBezTo>
                    <a:cubicBezTo>
                      <a:pt x="137" y="210"/>
                      <a:pt x="155" y="212"/>
                      <a:pt x="173" y="212"/>
                    </a:cubicBezTo>
                    <a:cubicBezTo>
                      <a:pt x="186" y="212"/>
                      <a:pt x="199" y="211"/>
                      <a:pt x="212" y="209"/>
                    </a:cubicBezTo>
                    <a:cubicBezTo>
                      <a:pt x="206" y="163"/>
                      <a:pt x="206" y="163"/>
                      <a:pt x="206" y="163"/>
                    </a:cubicBezTo>
                    <a:lnTo>
                      <a:pt x="190" y="20"/>
                    </a:lnTo>
                    <a:close/>
                  </a:path>
                </a:pathLst>
              </a:custGeom>
              <a:solidFill>
                <a:srgbClr val="656D78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Freeform 281"/>
              <p:cNvSpPr>
                <a:spLocks/>
              </p:cNvSpPr>
              <p:nvPr/>
            </p:nvSpPr>
            <p:spPr bwMode="auto">
              <a:xfrm>
                <a:off x="1677485" y="4977376"/>
                <a:ext cx="1343449" cy="1328475"/>
              </a:xfrm>
              <a:custGeom>
                <a:avLst/>
                <a:gdLst>
                  <a:gd name="T0" fmla="*/ 265 w 265"/>
                  <a:gd name="T1" fmla="*/ 74 h 262"/>
                  <a:gd name="T2" fmla="*/ 206 w 265"/>
                  <a:gd name="T3" fmla="*/ 0 h 262"/>
                  <a:gd name="T4" fmla="*/ 0 w 265"/>
                  <a:gd name="T5" fmla="*/ 83 h 262"/>
                  <a:gd name="T6" fmla="*/ 28 w 265"/>
                  <a:gd name="T7" fmla="*/ 138 h 262"/>
                  <a:gd name="T8" fmla="*/ 46 w 265"/>
                  <a:gd name="T9" fmla="*/ 132 h 262"/>
                  <a:gd name="T10" fmla="*/ 73 w 265"/>
                  <a:gd name="T11" fmla="*/ 159 h 262"/>
                  <a:gd name="T12" fmla="*/ 60 w 265"/>
                  <a:gd name="T13" fmla="*/ 183 h 262"/>
                  <a:gd name="T14" fmla="*/ 154 w 265"/>
                  <a:gd name="T15" fmla="*/ 262 h 262"/>
                  <a:gd name="T16" fmla="*/ 168 w 265"/>
                  <a:gd name="T17" fmla="*/ 238 h 262"/>
                  <a:gd name="T18" fmla="*/ 265 w 265"/>
                  <a:gd name="T19" fmla="*/ 7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5" h="262">
                    <a:moveTo>
                      <a:pt x="265" y="74"/>
                    </a:moveTo>
                    <a:cubicBezTo>
                      <a:pt x="238" y="57"/>
                      <a:pt x="217" y="31"/>
                      <a:pt x="206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8" y="103"/>
                      <a:pt x="17" y="121"/>
                      <a:pt x="28" y="138"/>
                    </a:cubicBezTo>
                    <a:cubicBezTo>
                      <a:pt x="33" y="134"/>
                      <a:pt x="39" y="132"/>
                      <a:pt x="46" y="132"/>
                    </a:cubicBezTo>
                    <a:cubicBezTo>
                      <a:pt x="61" y="132"/>
                      <a:pt x="73" y="144"/>
                      <a:pt x="73" y="159"/>
                    </a:cubicBezTo>
                    <a:cubicBezTo>
                      <a:pt x="73" y="169"/>
                      <a:pt x="68" y="178"/>
                      <a:pt x="60" y="183"/>
                    </a:cubicBezTo>
                    <a:cubicBezTo>
                      <a:pt x="87" y="214"/>
                      <a:pt x="118" y="241"/>
                      <a:pt x="154" y="262"/>
                    </a:cubicBezTo>
                    <a:cubicBezTo>
                      <a:pt x="168" y="238"/>
                      <a:pt x="168" y="238"/>
                      <a:pt x="168" y="238"/>
                    </a:cubicBezTo>
                    <a:lnTo>
                      <a:pt x="265" y="74"/>
                    </a:lnTo>
                    <a:close/>
                  </a:path>
                </a:pathLst>
              </a:custGeom>
              <a:solidFill>
                <a:srgbClr val="B6492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Freeform 282"/>
              <p:cNvSpPr>
                <a:spLocks/>
              </p:cNvSpPr>
              <p:nvPr/>
            </p:nvSpPr>
            <p:spPr bwMode="auto">
              <a:xfrm>
                <a:off x="1403661" y="4177296"/>
                <a:ext cx="1317778" cy="1277133"/>
              </a:xfrm>
              <a:custGeom>
                <a:avLst/>
                <a:gdLst>
                  <a:gd name="T0" fmla="*/ 260 w 260"/>
                  <a:gd name="T1" fmla="*/ 158 h 252"/>
                  <a:gd name="T2" fmla="*/ 252 w 260"/>
                  <a:gd name="T3" fmla="*/ 112 h 252"/>
                  <a:gd name="T4" fmla="*/ 260 w 260"/>
                  <a:gd name="T5" fmla="*/ 67 h 252"/>
                  <a:gd name="T6" fmla="*/ 13 w 260"/>
                  <a:gd name="T7" fmla="*/ 0 h 252"/>
                  <a:gd name="T8" fmla="*/ 0 w 260"/>
                  <a:gd name="T9" fmla="*/ 75 h 252"/>
                  <a:gd name="T10" fmla="*/ 3 w 260"/>
                  <a:gd name="T11" fmla="*/ 75 h 252"/>
                  <a:gd name="T12" fmla="*/ 30 w 260"/>
                  <a:gd name="T13" fmla="*/ 103 h 252"/>
                  <a:gd name="T14" fmla="*/ 3 w 260"/>
                  <a:gd name="T15" fmla="*/ 130 h 252"/>
                  <a:gd name="T16" fmla="*/ 0 w 260"/>
                  <a:gd name="T17" fmla="*/ 130 h 252"/>
                  <a:gd name="T18" fmla="*/ 28 w 260"/>
                  <a:gd name="T19" fmla="*/ 252 h 252"/>
                  <a:gd name="T20" fmla="*/ 54 w 260"/>
                  <a:gd name="T21" fmla="*/ 241 h 252"/>
                  <a:gd name="T22" fmla="*/ 260 w 260"/>
                  <a:gd name="T23" fmla="*/ 15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0" h="252">
                    <a:moveTo>
                      <a:pt x="260" y="158"/>
                    </a:moveTo>
                    <a:cubicBezTo>
                      <a:pt x="255" y="144"/>
                      <a:pt x="252" y="128"/>
                      <a:pt x="252" y="112"/>
                    </a:cubicBezTo>
                    <a:cubicBezTo>
                      <a:pt x="252" y="96"/>
                      <a:pt x="255" y="81"/>
                      <a:pt x="260" y="6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24"/>
                      <a:pt x="2" y="49"/>
                      <a:pt x="0" y="75"/>
                    </a:cubicBezTo>
                    <a:cubicBezTo>
                      <a:pt x="1" y="75"/>
                      <a:pt x="2" y="75"/>
                      <a:pt x="3" y="75"/>
                    </a:cubicBezTo>
                    <a:cubicBezTo>
                      <a:pt x="18" y="75"/>
                      <a:pt x="30" y="88"/>
                      <a:pt x="30" y="103"/>
                    </a:cubicBezTo>
                    <a:cubicBezTo>
                      <a:pt x="30" y="118"/>
                      <a:pt x="18" y="130"/>
                      <a:pt x="3" y="130"/>
                    </a:cubicBezTo>
                    <a:cubicBezTo>
                      <a:pt x="2" y="130"/>
                      <a:pt x="1" y="130"/>
                      <a:pt x="0" y="130"/>
                    </a:cubicBezTo>
                    <a:cubicBezTo>
                      <a:pt x="3" y="173"/>
                      <a:pt x="13" y="214"/>
                      <a:pt x="28" y="252"/>
                    </a:cubicBezTo>
                    <a:cubicBezTo>
                      <a:pt x="54" y="241"/>
                      <a:pt x="54" y="241"/>
                      <a:pt x="54" y="241"/>
                    </a:cubicBezTo>
                    <a:lnTo>
                      <a:pt x="260" y="158"/>
                    </a:lnTo>
                    <a:close/>
                  </a:path>
                </a:pathLst>
              </a:custGeom>
              <a:solidFill>
                <a:srgbClr val="FFBD47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Oval 283"/>
              <p:cNvSpPr>
                <a:spLocks noChangeArrowheads="1"/>
              </p:cNvSpPr>
              <p:nvPr/>
            </p:nvSpPr>
            <p:spPr bwMode="auto">
              <a:xfrm>
                <a:off x="2950339" y="6290876"/>
                <a:ext cx="111241" cy="117659"/>
              </a:xfrm>
              <a:prstGeom prst="ellipse">
                <a:avLst/>
              </a:prstGeom>
              <a:solidFill>
                <a:srgbClr val="2F9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284"/>
              <p:cNvSpPr>
                <a:spLocks noChangeArrowheads="1"/>
              </p:cNvSpPr>
              <p:nvPr/>
            </p:nvSpPr>
            <p:spPr bwMode="auto">
              <a:xfrm>
                <a:off x="3975040" y="5987102"/>
                <a:ext cx="117659" cy="117659"/>
              </a:xfrm>
              <a:prstGeom prst="ellipse">
                <a:avLst/>
              </a:prstGeom>
              <a:solidFill>
                <a:srgbClr val="58B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Oval 285"/>
              <p:cNvSpPr>
                <a:spLocks noChangeArrowheads="1"/>
              </p:cNvSpPr>
              <p:nvPr/>
            </p:nvSpPr>
            <p:spPr bwMode="auto">
              <a:xfrm>
                <a:off x="4524066" y="5275949"/>
                <a:ext cx="115520" cy="115520"/>
              </a:xfrm>
              <a:prstGeom prst="ellipse">
                <a:avLst/>
              </a:prstGeom>
              <a:solidFill>
                <a:srgbClr val="77BF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Oval 286"/>
              <p:cNvSpPr>
                <a:spLocks noChangeArrowheads="1"/>
              </p:cNvSpPr>
              <p:nvPr/>
            </p:nvSpPr>
            <p:spPr bwMode="auto">
              <a:xfrm>
                <a:off x="1604751" y="3415723"/>
                <a:ext cx="117659" cy="111241"/>
              </a:xfrm>
              <a:prstGeom prst="ellipse">
                <a:avLst/>
              </a:prstGeom>
              <a:solidFill>
                <a:srgbClr val="2334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Oval 287"/>
              <p:cNvSpPr>
                <a:spLocks noChangeArrowheads="1"/>
              </p:cNvSpPr>
              <p:nvPr/>
            </p:nvSpPr>
            <p:spPr bwMode="auto">
              <a:xfrm>
                <a:off x="1356598" y="4637235"/>
                <a:ext cx="117659" cy="117659"/>
              </a:xfrm>
              <a:prstGeom prst="ellipse">
                <a:avLst/>
              </a:prstGeom>
              <a:solidFill>
                <a:srgbClr val="184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Oval 288"/>
              <p:cNvSpPr>
                <a:spLocks noChangeArrowheads="1"/>
              </p:cNvSpPr>
              <p:nvPr/>
            </p:nvSpPr>
            <p:spPr bwMode="auto">
              <a:xfrm>
                <a:off x="4585443" y="4633885"/>
                <a:ext cx="115520" cy="115520"/>
              </a:xfrm>
              <a:prstGeom prst="ellipse">
                <a:avLst/>
              </a:prstGeom>
              <a:solidFill>
                <a:srgbClr val="8BC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Oval 289"/>
              <p:cNvSpPr>
                <a:spLocks noChangeArrowheads="1"/>
              </p:cNvSpPr>
              <p:nvPr/>
            </p:nvSpPr>
            <p:spPr bwMode="auto">
              <a:xfrm>
                <a:off x="4253143" y="4110979"/>
                <a:ext cx="117659" cy="115520"/>
              </a:xfrm>
              <a:prstGeom prst="ellipse">
                <a:avLst/>
              </a:prstGeom>
              <a:solidFill>
                <a:srgbClr val="8BC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Oval 290"/>
              <p:cNvSpPr>
                <a:spLocks noChangeArrowheads="1"/>
              </p:cNvSpPr>
              <p:nvPr/>
            </p:nvSpPr>
            <p:spPr bwMode="auto">
              <a:xfrm>
                <a:off x="3857382" y="3781535"/>
                <a:ext cx="117659" cy="115520"/>
              </a:xfrm>
              <a:prstGeom prst="ellipse">
                <a:avLst/>
              </a:prstGeom>
              <a:solidFill>
                <a:srgbClr val="A5C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Oval 291"/>
              <p:cNvSpPr>
                <a:spLocks noChangeArrowheads="1"/>
              </p:cNvSpPr>
              <p:nvPr/>
            </p:nvSpPr>
            <p:spPr bwMode="auto">
              <a:xfrm>
                <a:off x="1848625" y="5728253"/>
                <a:ext cx="117659" cy="117659"/>
              </a:xfrm>
              <a:prstGeom prst="ellipse">
                <a:avLst/>
              </a:prstGeom>
              <a:solidFill>
                <a:srgbClr val="197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Oval 292"/>
              <p:cNvSpPr>
                <a:spLocks noChangeArrowheads="1"/>
              </p:cNvSpPr>
              <p:nvPr/>
            </p:nvSpPr>
            <p:spPr bwMode="auto">
              <a:xfrm>
                <a:off x="2590945" y="2476592"/>
                <a:ext cx="115520" cy="117659"/>
              </a:xfrm>
              <a:prstGeom prst="ellipse">
                <a:avLst/>
              </a:prstGeom>
              <a:solidFill>
                <a:srgbClr val="2227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Freeform 211"/>
              <p:cNvSpPr>
                <a:spLocks/>
              </p:cNvSpPr>
              <p:nvPr/>
            </p:nvSpPr>
            <p:spPr bwMode="gray">
              <a:xfrm>
                <a:off x="2316104" y="2615643"/>
                <a:ext cx="745476" cy="412200"/>
              </a:xfrm>
              <a:custGeom>
                <a:avLst/>
                <a:gdLst>
                  <a:gd name="T0" fmla="*/ 0 w 792"/>
                  <a:gd name="T1" fmla="*/ 0 h 574"/>
                  <a:gd name="T2" fmla="*/ 792 w 792"/>
                  <a:gd name="T3" fmla="*/ 574 h 574"/>
                </a:gdLst>
                <a:ahLst/>
                <a:cxnLst/>
                <a:rect l="T0" t="T1" r="T2" b="T3"/>
                <a:pathLst>
                  <a:path w="792" h="574">
                    <a:moveTo>
                      <a:pt x="194" y="86"/>
                    </a:moveTo>
                    <a:cubicBezTo>
                      <a:pt x="193" y="92"/>
                      <a:pt x="193" y="98"/>
                      <a:pt x="192" y="104"/>
                    </a:cubicBezTo>
                    <a:cubicBezTo>
                      <a:pt x="194" y="109"/>
                      <a:pt x="196" y="115"/>
                      <a:pt x="198" y="120"/>
                    </a:cubicBezTo>
                    <a:cubicBezTo>
                      <a:pt x="201" y="124"/>
                      <a:pt x="205" y="128"/>
                      <a:pt x="208" y="132"/>
                    </a:cubicBezTo>
                    <a:cubicBezTo>
                      <a:pt x="213" y="135"/>
                      <a:pt x="217" y="139"/>
                      <a:pt x="222" y="142"/>
                    </a:cubicBezTo>
                    <a:cubicBezTo>
                      <a:pt x="227" y="144"/>
                      <a:pt x="231" y="146"/>
                      <a:pt x="236" y="148"/>
                    </a:cubicBezTo>
                    <a:lnTo>
                      <a:pt x="248" y="154"/>
                    </a:lnTo>
                    <a:cubicBezTo>
                      <a:pt x="251" y="157"/>
                      <a:pt x="255" y="159"/>
                      <a:pt x="258" y="162"/>
                    </a:cubicBezTo>
                    <a:lnTo>
                      <a:pt x="264" y="174"/>
                    </a:lnTo>
                    <a:cubicBezTo>
                      <a:pt x="265" y="179"/>
                      <a:pt x="267" y="183"/>
                      <a:pt x="268" y="188"/>
                    </a:cubicBezTo>
                    <a:cubicBezTo>
                      <a:pt x="269" y="191"/>
                      <a:pt x="269" y="195"/>
                      <a:pt x="270" y="198"/>
                    </a:cubicBezTo>
                    <a:lnTo>
                      <a:pt x="270" y="202"/>
                    </a:lnTo>
                    <a:cubicBezTo>
                      <a:pt x="271" y="205"/>
                      <a:pt x="271" y="207"/>
                      <a:pt x="272" y="210"/>
                    </a:cubicBezTo>
                    <a:cubicBezTo>
                      <a:pt x="275" y="211"/>
                      <a:pt x="277" y="213"/>
                      <a:pt x="280" y="214"/>
                    </a:cubicBezTo>
                    <a:cubicBezTo>
                      <a:pt x="285" y="215"/>
                      <a:pt x="289" y="215"/>
                      <a:pt x="294" y="216"/>
                    </a:cubicBezTo>
                    <a:cubicBezTo>
                      <a:pt x="299" y="217"/>
                      <a:pt x="305" y="217"/>
                      <a:pt x="310" y="218"/>
                    </a:cubicBezTo>
                    <a:cubicBezTo>
                      <a:pt x="315" y="217"/>
                      <a:pt x="319" y="217"/>
                      <a:pt x="324" y="216"/>
                    </a:cubicBezTo>
                    <a:cubicBezTo>
                      <a:pt x="329" y="215"/>
                      <a:pt x="333" y="215"/>
                      <a:pt x="338" y="214"/>
                    </a:cubicBezTo>
                    <a:lnTo>
                      <a:pt x="348" y="214"/>
                    </a:lnTo>
                    <a:cubicBezTo>
                      <a:pt x="351" y="215"/>
                      <a:pt x="353" y="215"/>
                      <a:pt x="356" y="216"/>
                    </a:cubicBezTo>
                    <a:lnTo>
                      <a:pt x="362" y="222"/>
                    </a:lnTo>
                    <a:cubicBezTo>
                      <a:pt x="364" y="223"/>
                      <a:pt x="366" y="225"/>
                      <a:pt x="368" y="226"/>
                    </a:cubicBezTo>
                    <a:cubicBezTo>
                      <a:pt x="372" y="227"/>
                      <a:pt x="376" y="227"/>
                      <a:pt x="380" y="228"/>
                    </a:cubicBezTo>
                    <a:cubicBezTo>
                      <a:pt x="385" y="227"/>
                      <a:pt x="391" y="227"/>
                      <a:pt x="396" y="226"/>
                    </a:cubicBezTo>
                    <a:cubicBezTo>
                      <a:pt x="401" y="224"/>
                      <a:pt x="407" y="222"/>
                      <a:pt x="412" y="220"/>
                    </a:cubicBezTo>
                    <a:cubicBezTo>
                      <a:pt x="416" y="217"/>
                      <a:pt x="420" y="215"/>
                      <a:pt x="424" y="212"/>
                    </a:cubicBezTo>
                    <a:cubicBezTo>
                      <a:pt x="427" y="211"/>
                      <a:pt x="429" y="209"/>
                      <a:pt x="432" y="208"/>
                    </a:cubicBezTo>
                    <a:cubicBezTo>
                      <a:pt x="435" y="207"/>
                      <a:pt x="437" y="207"/>
                      <a:pt x="440" y="206"/>
                    </a:cubicBezTo>
                    <a:cubicBezTo>
                      <a:pt x="445" y="205"/>
                      <a:pt x="449" y="203"/>
                      <a:pt x="454" y="202"/>
                    </a:cubicBezTo>
                    <a:cubicBezTo>
                      <a:pt x="461" y="201"/>
                      <a:pt x="467" y="199"/>
                      <a:pt x="474" y="198"/>
                    </a:cubicBezTo>
                    <a:cubicBezTo>
                      <a:pt x="481" y="197"/>
                      <a:pt x="487" y="195"/>
                      <a:pt x="494" y="194"/>
                    </a:cubicBezTo>
                    <a:cubicBezTo>
                      <a:pt x="501" y="193"/>
                      <a:pt x="507" y="191"/>
                      <a:pt x="514" y="190"/>
                    </a:cubicBezTo>
                    <a:cubicBezTo>
                      <a:pt x="519" y="189"/>
                      <a:pt x="525" y="187"/>
                      <a:pt x="530" y="186"/>
                    </a:cubicBezTo>
                    <a:lnTo>
                      <a:pt x="542" y="180"/>
                    </a:lnTo>
                    <a:cubicBezTo>
                      <a:pt x="544" y="177"/>
                      <a:pt x="546" y="175"/>
                      <a:pt x="548" y="172"/>
                    </a:cubicBezTo>
                    <a:cubicBezTo>
                      <a:pt x="549" y="169"/>
                      <a:pt x="551" y="167"/>
                      <a:pt x="552" y="164"/>
                    </a:cubicBezTo>
                    <a:lnTo>
                      <a:pt x="552" y="156"/>
                    </a:lnTo>
                    <a:lnTo>
                      <a:pt x="552" y="154"/>
                    </a:lnTo>
                    <a:cubicBezTo>
                      <a:pt x="557" y="151"/>
                      <a:pt x="563" y="149"/>
                      <a:pt x="568" y="146"/>
                    </a:cubicBezTo>
                    <a:cubicBezTo>
                      <a:pt x="573" y="145"/>
                      <a:pt x="579" y="143"/>
                      <a:pt x="584" y="142"/>
                    </a:cubicBezTo>
                    <a:lnTo>
                      <a:pt x="590" y="142"/>
                    </a:lnTo>
                    <a:cubicBezTo>
                      <a:pt x="592" y="141"/>
                      <a:pt x="594" y="141"/>
                      <a:pt x="596" y="140"/>
                    </a:cubicBezTo>
                    <a:cubicBezTo>
                      <a:pt x="599" y="139"/>
                      <a:pt x="601" y="139"/>
                      <a:pt x="604" y="138"/>
                    </a:cubicBez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cubicBezTo>
                      <a:pt x="611" y="125"/>
                      <a:pt x="611" y="123"/>
                      <a:pt x="610" y="122"/>
                    </a:cubicBezTo>
                    <a:lnTo>
                      <a:pt x="606" y="118"/>
                    </a:lnTo>
                    <a:cubicBezTo>
                      <a:pt x="604" y="117"/>
                      <a:pt x="602" y="117"/>
                      <a:pt x="600" y="116"/>
                    </a:cubicBezTo>
                    <a:cubicBezTo>
                      <a:pt x="599" y="115"/>
                      <a:pt x="597" y="115"/>
                      <a:pt x="596" y="114"/>
                    </a:cubicBez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cubicBezTo>
                      <a:pt x="565" y="101"/>
                      <a:pt x="567" y="89"/>
                      <a:pt x="570" y="76"/>
                    </a:cubicBezTo>
                    <a:cubicBezTo>
                      <a:pt x="576" y="71"/>
                      <a:pt x="582" y="65"/>
                      <a:pt x="588" y="60"/>
                    </a:cubicBezTo>
                    <a:lnTo>
                      <a:pt x="588" y="56"/>
                    </a:lnTo>
                    <a:lnTo>
                      <a:pt x="588" y="46"/>
                    </a:lnTo>
                    <a:cubicBezTo>
                      <a:pt x="589" y="42"/>
                      <a:pt x="589" y="38"/>
                      <a:pt x="590" y="34"/>
                    </a:cubicBezTo>
                    <a:cubicBezTo>
                      <a:pt x="591" y="29"/>
                      <a:pt x="593" y="25"/>
                      <a:pt x="594" y="20"/>
                    </a:cubicBezTo>
                    <a:cubicBezTo>
                      <a:pt x="597" y="16"/>
                      <a:pt x="599" y="12"/>
                      <a:pt x="602" y="8"/>
                    </a:cubicBezTo>
                    <a:lnTo>
                      <a:pt x="614" y="2"/>
                    </a:lnTo>
                    <a:cubicBezTo>
                      <a:pt x="621" y="1"/>
                      <a:pt x="627" y="1"/>
                      <a:pt x="634" y="0"/>
                    </a:cubicBezTo>
                    <a:cubicBezTo>
                      <a:pt x="639" y="1"/>
                      <a:pt x="643" y="1"/>
                      <a:pt x="648" y="2"/>
                    </a:cubicBezTo>
                    <a:cubicBezTo>
                      <a:pt x="651" y="4"/>
                      <a:pt x="655" y="6"/>
                      <a:pt x="658" y="8"/>
                    </a:cubicBez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cubicBezTo>
                      <a:pt x="667" y="26"/>
                      <a:pt x="667" y="28"/>
                      <a:pt x="668" y="30"/>
                    </a:cubicBezTo>
                    <a:cubicBezTo>
                      <a:pt x="669" y="32"/>
                      <a:pt x="671" y="34"/>
                      <a:pt x="672" y="36"/>
                    </a:cubicBezTo>
                    <a:cubicBezTo>
                      <a:pt x="673" y="38"/>
                      <a:pt x="673" y="40"/>
                      <a:pt x="674" y="42"/>
                    </a:cubicBezTo>
                    <a:cubicBezTo>
                      <a:pt x="675" y="45"/>
                      <a:pt x="675" y="47"/>
                      <a:pt x="676" y="50"/>
                    </a:cubicBezTo>
                    <a:lnTo>
                      <a:pt x="678" y="52"/>
                    </a:lnTo>
                    <a:lnTo>
                      <a:pt x="686" y="60"/>
                    </a:lnTo>
                    <a:cubicBezTo>
                      <a:pt x="689" y="63"/>
                      <a:pt x="691" y="67"/>
                      <a:pt x="694" y="70"/>
                    </a:cubicBezTo>
                    <a:cubicBezTo>
                      <a:pt x="696" y="73"/>
                      <a:pt x="698" y="77"/>
                      <a:pt x="700" y="80"/>
                    </a:cubicBezTo>
                    <a:cubicBezTo>
                      <a:pt x="701" y="84"/>
                      <a:pt x="701" y="88"/>
                      <a:pt x="702" y="92"/>
                    </a:cubicBez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cubicBezTo>
                      <a:pt x="718" y="91"/>
                      <a:pt x="720" y="91"/>
                      <a:pt x="722" y="92"/>
                    </a:cubicBezTo>
                    <a:cubicBezTo>
                      <a:pt x="723" y="93"/>
                      <a:pt x="725" y="93"/>
                      <a:pt x="726" y="94"/>
                    </a:cubicBezTo>
                    <a:lnTo>
                      <a:pt x="730" y="98"/>
                    </a:lnTo>
                    <a:cubicBezTo>
                      <a:pt x="731" y="100"/>
                      <a:pt x="731" y="102"/>
                      <a:pt x="732" y="104"/>
                    </a:cubicBezTo>
                    <a:lnTo>
                      <a:pt x="734" y="106"/>
                    </a:lnTo>
                    <a:lnTo>
                      <a:pt x="734" y="108"/>
                    </a:lnTo>
                    <a:cubicBezTo>
                      <a:pt x="735" y="109"/>
                      <a:pt x="735" y="111"/>
                      <a:pt x="736" y="112"/>
                    </a:cubicBez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cubicBezTo>
                      <a:pt x="748" y="113"/>
                      <a:pt x="750" y="113"/>
                      <a:pt x="752" y="112"/>
                    </a:cubicBezTo>
                    <a:cubicBezTo>
                      <a:pt x="754" y="111"/>
                      <a:pt x="756" y="109"/>
                      <a:pt x="758" y="108"/>
                    </a:cubicBezTo>
                    <a:lnTo>
                      <a:pt x="760" y="108"/>
                    </a:lnTo>
                    <a:cubicBezTo>
                      <a:pt x="761" y="107"/>
                      <a:pt x="761" y="105"/>
                      <a:pt x="762" y="104"/>
                    </a:cubicBezTo>
                    <a:cubicBezTo>
                      <a:pt x="763" y="103"/>
                      <a:pt x="763" y="101"/>
                      <a:pt x="764" y="100"/>
                    </a:cubicBezTo>
                    <a:cubicBezTo>
                      <a:pt x="765" y="98"/>
                      <a:pt x="767" y="96"/>
                      <a:pt x="768" y="94"/>
                    </a:cubicBezTo>
                    <a:cubicBezTo>
                      <a:pt x="770" y="93"/>
                      <a:pt x="772" y="91"/>
                      <a:pt x="774" y="90"/>
                    </a:cubicBezTo>
                    <a:cubicBezTo>
                      <a:pt x="775" y="88"/>
                      <a:pt x="777" y="86"/>
                      <a:pt x="778" y="84"/>
                    </a:cubicBezTo>
                    <a:cubicBezTo>
                      <a:pt x="780" y="83"/>
                      <a:pt x="782" y="81"/>
                      <a:pt x="784" y="80"/>
                    </a:cubicBezTo>
                    <a:cubicBezTo>
                      <a:pt x="786" y="79"/>
                      <a:pt x="788" y="79"/>
                      <a:pt x="790" y="78"/>
                    </a:cubicBez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cubicBezTo>
                      <a:pt x="790" y="96"/>
                      <a:pt x="792" y="108"/>
                      <a:pt x="787" y="121"/>
                    </a:cubicBezTo>
                    <a:cubicBezTo>
                      <a:pt x="783" y="127"/>
                      <a:pt x="764" y="161"/>
                      <a:pt x="759" y="166"/>
                    </a:cubicBezTo>
                    <a:cubicBezTo>
                      <a:pt x="751" y="175"/>
                      <a:pt x="747" y="170"/>
                      <a:pt x="740" y="174"/>
                    </a:cubicBezTo>
                    <a:cubicBezTo>
                      <a:pt x="733" y="179"/>
                      <a:pt x="727" y="185"/>
                      <a:pt x="720" y="190"/>
                    </a:cubicBezTo>
                    <a:cubicBezTo>
                      <a:pt x="713" y="196"/>
                      <a:pt x="705" y="202"/>
                      <a:pt x="698" y="208"/>
                    </a:cubicBezTo>
                    <a:lnTo>
                      <a:pt x="696" y="210"/>
                    </a:lnTo>
                    <a:lnTo>
                      <a:pt x="694" y="212"/>
                    </a:lnTo>
                    <a:cubicBezTo>
                      <a:pt x="693" y="213"/>
                      <a:pt x="691" y="213"/>
                      <a:pt x="690" y="214"/>
                    </a:cubicBezTo>
                    <a:cubicBezTo>
                      <a:pt x="689" y="215"/>
                      <a:pt x="687" y="215"/>
                      <a:pt x="686" y="216"/>
                    </a:cubicBezTo>
                    <a:cubicBezTo>
                      <a:pt x="684" y="217"/>
                      <a:pt x="682" y="217"/>
                      <a:pt x="680" y="218"/>
                    </a:cubicBezTo>
                    <a:lnTo>
                      <a:pt x="672" y="218"/>
                    </a:lnTo>
                    <a:lnTo>
                      <a:pt x="666" y="218"/>
                    </a:lnTo>
                    <a:cubicBezTo>
                      <a:pt x="664" y="217"/>
                      <a:pt x="662" y="217"/>
                      <a:pt x="660" y="216"/>
                    </a:cubicBez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cubicBezTo>
                      <a:pt x="645" y="225"/>
                      <a:pt x="645" y="227"/>
                      <a:pt x="646" y="228"/>
                    </a:cubicBez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cubicBezTo>
                      <a:pt x="635" y="241"/>
                      <a:pt x="633" y="241"/>
                      <a:pt x="632" y="240"/>
                    </a:cubicBez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cubicBezTo>
                      <a:pt x="621" y="269"/>
                      <a:pt x="619" y="269"/>
                      <a:pt x="618" y="270"/>
                    </a:cubicBezTo>
                    <a:cubicBezTo>
                      <a:pt x="616" y="271"/>
                      <a:pt x="614" y="273"/>
                      <a:pt x="612" y="274"/>
                    </a:cubicBezTo>
                    <a:cubicBezTo>
                      <a:pt x="611" y="275"/>
                      <a:pt x="609" y="275"/>
                      <a:pt x="608" y="276"/>
                    </a:cubicBez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cubicBezTo>
                      <a:pt x="601" y="267"/>
                      <a:pt x="601" y="265"/>
                      <a:pt x="602" y="264"/>
                    </a:cubicBezTo>
                    <a:cubicBezTo>
                      <a:pt x="603" y="263"/>
                      <a:pt x="605" y="263"/>
                      <a:pt x="606" y="262"/>
                    </a:cubicBezTo>
                    <a:cubicBezTo>
                      <a:pt x="607" y="261"/>
                      <a:pt x="607" y="259"/>
                      <a:pt x="608" y="258"/>
                    </a:cubicBezTo>
                    <a:lnTo>
                      <a:pt x="608" y="256"/>
                    </a:lnTo>
                    <a:lnTo>
                      <a:pt x="608" y="254"/>
                    </a:lnTo>
                    <a:cubicBezTo>
                      <a:pt x="607" y="253"/>
                      <a:pt x="605" y="253"/>
                      <a:pt x="604" y="252"/>
                    </a:cubicBezTo>
                    <a:lnTo>
                      <a:pt x="600" y="252"/>
                    </a:lnTo>
                    <a:cubicBezTo>
                      <a:pt x="599" y="253"/>
                      <a:pt x="597" y="253"/>
                      <a:pt x="596" y="254"/>
                    </a:cubicBezTo>
                    <a:cubicBezTo>
                      <a:pt x="595" y="255"/>
                      <a:pt x="593" y="255"/>
                      <a:pt x="592" y="256"/>
                    </a:cubicBezTo>
                    <a:cubicBezTo>
                      <a:pt x="590" y="257"/>
                      <a:pt x="588" y="259"/>
                      <a:pt x="586" y="260"/>
                    </a:cubicBezTo>
                    <a:lnTo>
                      <a:pt x="582" y="264"/>
                    </a:lnTo>
                    <a:cubicBezTo>
                      <a:pt x="579" y="265"/>
                      <a:pt x="577" y="265"/>
                      <a:pt x="574" y="266"/>
                    </a:cubicBez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cubicBezTo>
                      <a:pt x="551" y="271"/>
                      <a:pt x="551" y="273"/>
                      <a:pt x="552" y="274"/>
                    </a:cubicBezTo>
                    <a:cubicBezTo>
                      <a:pt x="553" y="275"/>
                      <a:pt x="553" y="277"/>
                      <a:pt x="554" y="278"/>
                    </a:cubicBezTo>
                    <a:cubicBezTo>
                      <a:pt x="556" y="279"/>
                      <a:pt x="558" y="281"/>
                      <a:pt x="560" y="282"/>
                    </a:cubicBezTo>
                    <a:cubicBezTo>
                      <a:pt x="562" y="283"/>
                      <a:pt x="564" y="285"/>
                      <a:pt x="566" y="286"/>
                    </a:cubicBezTo>
                    <a:lnTo>
                      <a:pt x="570" y="290"/>
                    </a:lnTo>
                    <a:lnTo>
                      <a:pt x="574" y="294"/>
                    </a:lnTo>
                    <a:cubicBezTo>
                      <a:pt x="575" y="295"/>
                      <a:pt x="577" y="295"/>
                      <a:pt x="578" y="296"/>
                    </a:cubicBezTo>
                    <a:lnTo>
                      <a:pt x="580" y="296"/>
                    </a:lnTo>
                    <a:cubicBezTo>
                      <a:pt x="581" y="295"/>
                      <a:pt x="583" y="295"/>
                      <a:pt x="584" y="294"/>
                    </a:cubicBezTo>
                    <a:lnTo>
                      <a:pt x="590" y="294"/>
                    </a:lnTo>
                    <a:cubicBezTo>
                      <a:pt x="591" y="293"/>
                      <a:pt x="593" y="293"/>
                      <a:pt x="594" y="292"/>
                    </a:cubicBezTo>
                    <a:lnTo>
                      <a:pt x="600" y="292"/>
                    </a:lnTo>
                    <a:cubicBezTo>
                      <a:pt x="601" y="291"/>
                      <a:pt x="603" y="291"/>
                      <a:pt x="604" y="290"/>
                    </a:cubicBezTo>
                    <a:lnTo>
                      <a:pt x="610" y="290"/>
                    </a:lnTo>
                    <a:cubicBezTo>
                      <a:pt x="612" y="291"/>
                      <a:pt x="614" y="291"/>
                      <a:pt x="616" y="292"/>
                    </a:cubicBezTo>
                    <a:cubicBezTo>
                      <a:pt x="617" y="293"/>
                      <a:pt x="619" y="293"/>
                      <a:pt x="620" y="294"/>
                    </a:cubicBez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cubicBezTo>
                      <a:pt x="623" y="301"/>
                      <a:pt x="621" y="301"/>
                      <a:pt x="620" y="302"/>
                    </a:cubicBezTo>
                    <a:cubicBezTo>
                      <a:pt x="619" y="303"/>
                      <a:pt x="617" y="303"/>
                      <a:pt x="616" y="304"/>
                    </a:cubicBezTo>
                    <a:cubicBezTo>
                      <a:pt x="614" y="305"/>
                      <a:pt x="612" y="305"/>
                      <a:pt x="610" y="306"/>
                    </a:cubicBezTo>
                    <a:cubicBezTo>
                      <a:pt x="608" y="307"/>
                      <a:pt x="606" y="307"/>
                      <a:pt x="604" y="308"/>
                    </a:cubicBezTo>
                    <a:lnTo>
                      <a:pt x="600" y="312"/>
                    </a:lnTo>
                    <a:cubicBezTo>
                      <a:pt x="599" y="313"/>
                      <a:pt x="597" y="313"/>
                      <a:pt x="596" y="314"/>
                    </a:cubicBezTo>
                    <a:cubicBezTo>
                      <a:pt x="595" y="315"/>
                      <a:pt x="593" y="315"/>
                      <a:pt x="592" y="316"/>
                    </a:cubicBezTo>
                    <a:lnTo>
                      <a:pt x="590" y="316"/>
                    </a:lnTo>
                    <a:lnTo>
                      <a:pt x="588" y="318"/>
                    </a:lnTo>
                    <a:cubicBezTo>
                      <a:pt x="587" y="319"/>
                      <a:pt x="585" y="319"/>
                      <a:pt x="584" y="320"/>
                    </a:cubicBezTo>
                    <a:cubicBezTo>
                      <a:pt x="583" y="321"/>
                      <a:pt x="583" y="323"/>
                      <a:pt x="582" y="324"/>
                    </a:cubicBezTo>
                    <a:lnTo>
                      <a:pt x="580" y="326"/>
                    </a:lnTo>
                    <a:lnTo>
                      <a:pt x="580" y="332"/>
                    </a:lnTo>
                    <a:cubicBezTo>
                      <a:pt x="581" y="333"/>
                      <a:pt x="581" y="335"/>
                      <a:pt x="582" y="336"/>
                    </a:cubicBezTo>
                    <a:cubicBezTo>
                      <a:pt x="583" y="338"/>
                      <a:pt x="585" y="340"/>
                      <a:pt x="586" y="342"/>
                    </a:cubicBezTo>
                    <a:cubicBezTo>
                      <a:pt x="587" y="344"/>
                      <a:pt x="589" y="346"/>
                      <a:pt x="590" y="348"/>
                    </a:cubicBezTo>
                    <a:lnTo>
                      <a:pt x="594" y="352"/>
                    </a:lnTo>
                    <a:cubicBezTo>
                      <a:pt x="595" y="354"/>
                      <a:pt x="595" y="356"/>
                      <a:pt x="596" y="358"/>
                    </a:cubicBezTo>
                    <a:cubicBezTo>
                      <a:pt x="597" y="359"/>
                      <a:pt x="597" y="361"/>
                      <a:pt x="598" y="362"/>
                    </a:cubicBezTo>
                    <a:lnTo>
                      <a:pt x="600" y="364"/>
                    </a:lnTo>
                    <a:lnTo>
                      <a:pt x="600" y="366"/>
                    </a:lnTo>
                    <a:cubicBezTo>
                      <a:pt x="603" y="374"/>
                      <a:pt x="605" y="382"/>
                      <a:pt x="608" y="390"/>
                    </a:cubicBezTo>
                    <a:lnTo>
                      <a:pt x="610" y="390"/>
                    </a:lnTo>
                    <a:lnTo>
                      <a:pt x="610" y="394"/>
                    </a:lnTo>
                    <a:cubicBezTo>
                      <a:pt x="611" y="395"/>
                      <a:pt x="611" y="397"/>
                      <a:pt x="612" y="398"/>
                    </a:cubicBezTo>
                    <a:cubicBezTo>
                      <a:pt x="613" y="399"/>
                      <a:pt x="613" y="401"/>
                      <a:pt x="614" y="402"/>
                    </a:cubicBez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cubicBezTo>
                      <a:pt x="613" y="423"/>
                      <a:pt x="613" y="425"/>
                      <a:pt x="612" y="426"/>
                    </a:cubicBezTo>
                    <a:cubicBezTo>
                      <a:pt x="611" y="427"/>
                      <a:pt x="611" y="429"/>
                      <a:pt x="610" y="430"/>
                    </a:cubicBez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cubicBezTo>
                      <a:pt x="600" y="445"/>
                      <a:pt x="596" y="451"/>
                      <a:pt x="592" y="458"/>
                    </a:cubicBezTo>
                    <a:cubicBezTo>
                      <a:pt x="589" y="466"/>
                      <a:pt x="585" y="474"/>
                      <a:pt x="582" y="482"/>
                    </a:cubicBezTo>
                    <a:cubicBezTo>
                      <a:pt x="575" y="489"/>
                      <a:pt x="567" y="495"/>
                      <a:pt x="560" y="502"/>
                    </a:cubicBezTo>
                    <a:cubicBezTo>
                      <a:pt x="555" y="505"/>
                      <a:pt x="549" y="509"/>
                      <a:pt x="544" y="512"/>
                    </a:cubicBezTo>
                    <a:cubicBezTo>
                      <a:pt x="543" y="515"/>
                      <a:pt x="541" y="517"/>
                      <a:pt x="540" y="520"/>
                    </a:cubicBezTo>
                    <a:lnTo>
                      <a:pt x="536" y="520"/>
                    </a:lnTo>
                    <a:cubicBezTo>
                      <a:pt x="533" y="521"/>
                      <a:pt x="529" y="521"/>
                      <a:pt x="526" y="522"/>
                    </a:cubicBezTo>
                    <a:lnTo>
                      <a:pt x="514" y="522"/>
                    </a:lnTo>
                    <a:cubicBezTo>
                      <a:pt x="510" y="521"/>
                      <a:pt x="506" y="521"/>
                      <a:pt x="502" y="520"/>
                    </a:cubicBezTo>
                    <a:cubicBezTo>
                      <a:pt x="499" y="524"/>
                      <a:pt x="497" y="528"/>
                      <a:pt x="494" y="532"/>
                    </a:cubicBezTo>
                    <a:cubicBezTo>
                      <a:pt x="490" y="533"/>
                      <a:pt x="486" y="533"/>
                      <a:pt x="482" y="534"/>
                    </a:cubicBezTo>
                    <a:lnTo>
                      <a:pt x="480" y="534"/>
                    </a:lnTo>
                    <a:lnTo>
                      <a:pt x="478" y="534"/>
                    </a:lnTo>
                    <a:cubicBezTo>
                      <a:pt x="477" y="535"/>
                      <a:pt x="475" y="535"/>
                      <a:pt x="474" y="536"/>
                    </a:cubicBezTo>
                    <a:lnTo>
                      <a:pt x="472" y="536"/>
                    </a:lnTo>
                    <a:cubicBezTo>
                      <a:pt x="471" y="537"/>
                      <a:pt x="471" y="539"/>
                      <a:pt x="470" y="540"/>
                    </a:cubicBezTo>
                    <a:lnTo>
                      <a:pt x="468" y="542"/>
                    </a:lnTo>
                    <a:lnTo>
                      <a:pt x="468" y="546"/>
                    </a:lnTo>
                    <a:cubicBezTo>
                      <a:pt x="469" y="548"/>
                      <a:pt x="469" y="550"/>
                      <a:pt x="470" y="552"/>
                    </a:cubicBez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cubicBezTo>
                      <a:pt x="464" y="573"/>
                      <a:pt x="460" y="573"/>
                      <a:pt x="456" y="574"/>
                    </a:cubicBez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cubicBezTo>
                      <a:pt x="451" y="563"/>
                      <a:pt x="451" y="561"/>
                      <a:pt x="452" y="560"/>
                    </a:cubicBezTo>
                    <a:lnTo>
                      <a:pt x="456" y="556"/>
                    </a:lnTo>
                    <a:cubicBezTo>
                      <a:pt x="457" y="555"/>
                      <a:pt x="457" y="553"/>
                      <a:pt x="458" y="552"/>
                    </a:cubicBezTo>
                    <a:cubicBezTo>
                      <a:pt x="459" y="551"/>
                      <a:pt x="459" y="549"/>
                      <a:pt x="460" y="548"/>
                    </a:cubicBezTo>
                    <a:lnTo>
                      <a:pt x="460" y="544"/>
                    </a:lnTo>
                    <a:cubicBezTo>
                      <a:pt x="459" y="543"/>
                      <a:pt x="459" y="541"/>
                      <a:pt x="458" y="540"/>
                    </a:cubicBezTo>
                    <a:lnTo>
                      <a:pt x="456" y="538"/>
                    </a:lnTo>
                    <a:cubicBezTo>
                      <a:pt x="455" y="537"/>
                      <a:pt x="453" y="537"/>
                      <a:pt x="452" y="536"/>
                    </a:cubicBezTo>
                    <a:lnTo>
                      <a:pt x="448" y="536"/>
                    </a:lnTo>
                    <a:cubicBezTo>
                      <a:pt x="447" y="535"/>
                      <a:pt x="445" y="535"/>
                      <a:pt x="444" y="534"/>
                    </a:cubicBezTo>
                    <a:lnTo>
                      <a:pt x="442" y="532"/>
                    </a:lnTo>
                    <a:cubicBezTo>
                      <a:pt x="441" y="533"/>
                      <a:pt x="439" y="533"/>
                      <a:pt x="438" y="534"/>
                    </a:cubicBezTo>
                    <a:cubicBezTo>
                      <a:pt x="437" y="535"/>
                      <a:pt x="435" y="535"/>
                      <a:pt x="434" y="536"/>
                    </a:cubicBezTo>
                    <a:lnTo>
                      <a:pt x="434" y="538"/>
                    </a:lnTo>
                    <a:lnTo>
                      <a:pt x="432" y="538"/>
                    </a:lnTo>
                    <a:cubicBezTo>
                      <a:pt x="431" y="535"/>
                      <a:pt x="431" y="531"/>
                      <a:pt x="430" y="528"/>
                    </a:cubicBezTo>
                    <a:lnTo>
                      <a:pt x="418" y="516"/>
                    </a:lnTo>
                    <a:cubicBezTo>
                      <a:pt x="416" y="515"/>
                      <a:pt x="414" y="515"/>
                      <a:pt x="412" y="514"/>
                    </a:cubicBezTo>
                    <a:cubicBezTo>
                      <a:pt x="411" y="515"/>
                      <a:pt x="409" y="515"/>
                      <a:pt x="408" y="516"/>
                    </a:cubicBez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cubicBezTo>
                      <a:pt x="389" y="515"/>
                      <a:pt x="387" y="515"/>
                      <a:pt x="386" y="514"/>
                    </a:cubicBez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2"/>
                    </a:lnTo>
                    <a:cubicBezTo>
                      <a:pt x="361" y="523"/>
                      <a:pt x="359" y="523"/>
                      <a:pt x="358" y="524"/>
                    </a:cubicBez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32"/>
                    </a:lnTo>
                    <a:cubicBezTo>
                      <a:pt x="357" y="534"/>
                      <a:pt x="357" y="536"/>
                      <a:pt x="358" y="538"/>
                    </a:cubicBezTo>
                    <a:cubicBezTo>
                      <a:pt x="357" y="539"/>
                      <a:pt x="357" y="541"/>
                      <a:pt x="356" y="542"/>
                    </a:cubicBez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cubicBezTo>
                      <a:pt x="346" y="545"/>
                      <a:pt x="344" y="545"/>
                      <a:pt x="342" y="546"/>
                    </a:cubicBezTo>
                    <a:cubicBezTo>
                      <a:pt x="341" y="547"/>
                      <a:pt x="339" y="547"/>
                      <a:pt x="338" y="548"/>
                    </a:cubicBez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cubicBezTo>
                      <a:pt x="333" y="541"/>
                      <a:pt x="333" y="539"/>
                      <a:pt x="334" y="538"/>
                    </a:cubicBezTo>
                    <a:lnTo>
                      <a:pt x="334" y="536"/>
                    </a:lnTo>
                    <a:lnTo>
                      <a:pt x="334" y="534"/>
                    </a:lnTo>
                    <a:cubicBezTo>
                      <a:pt x="331" y="532"/>
                      <a:pt x="329" y="530"/>
                      <a:pt x="326" y="528"/>
                    </a:cubicBezTo>
                    <a:cubicBezTo>
                      <a:pt x="324" y="529"/>
                      <a:pt x="322" y="529"/>
                      <a:pt x="320" y="530"/>
                    </a:cubicBezTo>
                    <a:lnTo>
                      <a:pt x="316" y="530"/>
                    </a:lnTo>
                    <a:cubicBezTo>
                      <a:pt x="315" y="529"/>
                      <a:pt x="313" y="529"/>
                      <a:pt x="312" y="528"/>
                    </a:cubicBez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cubicBezTo>
                      <a:pt x="309" y="513"/>
                      <a:pt x="311" y="505"/>
                      <a:pt x="312" y="498"/>
                    </a:cubicBezTo>
                    <a:cubicBezTo>
                      <a:pt x="313" y="495"/>
                      <a:pt x="315" y="491"/>
                      <a:pt x="316" y="488"/>
                    </a:cubicBezTo>
                    <a:lnTo>
                      <a:pt x="320" y="484"/>
                    </a:lnTo>
                    <a:cubicBezTo>
                      <a:pt x="319" y="479"/>
                      <a:pt x="317" y="475"/>
                      <a:pt x="316" y="470"/>
                    </a:cubicBezTo>
                    <a:lnTo>
                      <a:pt x="310" y="458"/>
                    </a:lnTo>
                    <a:lnTo>
                      <a:pt x="304" y="452"/>
                    </a:lnTo>
                    <a:cubicBezTo>
                      <a:pt x="303" y="451"/>
                      <a:pt x="301" y="451"/>
                      <a:pt x="300" y="450"/>
                    </a:cubicBezTo>
                    <a:lnTo>
                      <a:pt x="300" y="448"/>
                    </a:lnTo>
                    <a:lnTo>
                      <a:pt x="298" y="448"/>
                    </a:lnTo>
                    <a:cubicBezTo>
                      <a:pt x="287" y="449"/>
                      <a:pt x="275" y="451"/>
                      <a:pt x="264" y="452"/>
                    </a:cubicBezTo>
                    <a:cubicBezTo>
                      <a:pt x="260" y="451"/>
                      <a:pt x="256" y="451"/>
                      <a:pt x="252" y="450"/>
                    </a:cubicBezTo>
                    <a:lnTo>
                      <a:pt x="248" y="446"/>
                    </a:lnTo>
                    <a:cubicBezTo>
                      <a:pt x="246" y="445"/>
                      <a:pt x="244" y="443"/>
                      <a:pt x="242" y="442"/>
                    </a:cubicBezTo>
                    <a:cubicBezTo>
                      <a:pt x="239" y="441"/>
                      <a:pt x="235" y="441"/>
                      <a:pt x="232" y="440"/>
                    </a:cubicBezTo>
                    <a:lnTo>
                      <a:pt x="222" y="440"/>
                    </a:lnTo>
                    <a:cubicBezTo>
                      <a:pt x="220" y="439"/>
                      <a:pt x="218" y="439"/>
                      <a:pt x="216" y="438"/>
                    </a:cubicBezTo>
                    <a:cubicBezTo>
                      <a:pt x="213" y="439"/>
                      <a:pt x="211" y="439"/>
                      <a:pt x="208" y="440"/>
                    </a:cubicBezTo>
                    <a:cubicBezTo>
                      <a:pt x="205" y="441"/>
                      <a:pt x="203" y="443"/>
                      <a:pt x="200" y="444"/>
                    </a:cubicBezTo>
                    <a:cubicBezTo>
                      <a:pt x="199" y="445"/>
                      <a:pt x="197" y="445"/>
                      <a:pt x="196" y="446"/>
                    </a:cubicBezTo>
                    <a:lnTo>
                      <a:pt x="192" y="450"/>
                    </a:lnTo>
                    <a:cubicBezTo>
                      <a:pt x="191" y="451"/>
                      <a:pt x="189" y="451"/>
                      <a:pt x="188" y="452"/>
                    </a:cubicBezTo>
                    <a:lnTo>
                      <a:pt x="186" y="454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cubicBezTo>
                      <a:pt x="157" y="447"/>
                      <a:pt x="135" y="443"/>
                      <a:pt x="114" y="438"/>
                    </a:cubicBezTo>
                    <a:cubicBezTo>
                      <a:pt x="105" y="431"/>
                      <a:pt x="97" y="423"/>
                      <a:pt x="88" y="416"/>
                    </a:cubicBezTo>
                    <a:cubicBezTo>
                      <a:pt x="86" y="411"/>
                      <a:pt x="84" y="407"/>
                      <a:pt x="82" y="402"/>
                    </a:cubicBezTo>
                    <a:lnTo>
                      <a:pt x="82" y="392"/>
                    </a:lnTo>
                    <a:cubicBezTo>
                      <a:pt x="84" y="389"/>
                      <a:pt x="86" y="387"/>
                      <a:pt x="88" y="384"/>
                    </a:cubicBezTo>
                    <a:lnTo>
                      <a:pt x="92" y="380"/>
                    </a:lnTo>
                    <a:lnTo>
                      <a:pt x="94" y="380"/>
                    </a:lnTo>
                    <a:cubicBezTo>
                      <a:pt x="92" y="375"/>
                      <a:pt x="90" y="371"/>
                      <a:pt x="88" y="366"/>
                    </a:cubicBezTo>
                    <a:cubicBezTo>
                      <a:pt x="91" y="365"/>
                      <a:pt x="93" y="363"/>
                      <a:pt x="96" y="362"/>
                    </a:cubicBezTo>
                    <a:cubicBezTo>
                      <a:pt x="95" y="361"/>
                      <a:pt x="95" y="359"/>
                      <a:pt x="94" y="358"/>
                    </a:cubicBezTo>
                    <a:cubicBezTo>
                      <a:pt x="93" y="357"/>
                      <a:pt x="93" y="355"/>
                      <a:pt x="92" y="354"/>
                    </a:cubicBez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cubicBezTo>
                      <a:pt x="89" y="345"/>
                      <a:pt x="89" y="343"/>
                      <a:pt x="88" y="342"/>
                    </a:cubicBezTo>
                    <a:lnTo>
                      <a:pt x="86" y="340"/>
                    </a:lnTo>
                    <a:cubicBezTo>
                      <a:pt x="85" y="339"/>
                      <a:pt x="83" y="339"/>
                      <a:pt x="82" y="338"/>
                    </a:cubicBezTo>
                    <a:cubicBezTo>
                      <a:pt x="80" y="337"/>
                      <a:pt x="78" y="337"/>
                      <a:pt x="76" y="336"/>
                    </a:cubicBezTo>
                    <a:lnTo>
                      <a:pt x="72" y="336"/>
                    </a:lnTo>
                    <a:cubicBezTo>
                      <a:pt x="70" y="335"/>
                      <a:pt x="68" y="335"/>
                      <a:pt x="66" y="334"/>
                    </a:cubicBezTo>
                    <a:cubicBezTo>
                      <a:pt x="65" y="333"/>
                      <a:pt x="63" y="333"/>
                      <a:pt x="62" y="332"/>
                    </a:cubicBezTo>
                    <a:lnTo>
                      <a:pt x="60" y="330"/>
                    </a:lnTo>
                    <a:lnTo>
                      <a:pt x="58" y="328"/>
                    </a:lnTo>
                    <a:cubicBezTo>
                      <a:pt x="55" y="329"/>
                      <a:pt x="53" y="329"/>
                      <a:pt x="50" y="330"/>
                    </a:cubicBezTo>
                    <a:cubicBezTo>
                      <a:pt x="43" y="331"/>
                      <a:pt x="37" y="331"/>
                      <a:pt x="30" y="332"/>
                    </a:cubicBezTo>
                    <a:cubicBezTo>
                      <a:pt x="29" y="326"/>
                      <a:pt x="29" y="320"/>
                      <a:pt x="28" y="314"/>
                    </a:cubicBez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cubicBezTo>
                      <a:pt x="21" y="307"/>
                      <a:pt x="21" y="305"/>
                      <a:pt x="20" y="304"/>
                    </a:cubicBezTo>
                    <a:cubicBezTo>
                      <a:pt x="19" y="303"/>
                      <a:pt x="19" y="301"/>
                      <a:pt x="18" y="300"/>
                    </a:cubicBezTo>
                    <a:cubicBezTo>
                      <a:pt x="17" y="298"/>
                      <a:pt x="17" y="296"/>
                      <a:pt x="16" y="294"/>
                    </a:cubicBezTo>
                    <a:lnTo>
                      <a:pt x="16" y="290"/>
                    </a:lnTo>
                    <a:cubicBezTo>
                      <a:pt x="15" y="289"/>
                      <a:pt x="15" y="287"/>
                      <a:pt x="14" y="286"/>
                    </a:cubicBez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cubicBezTo>
                      <a:pt x="1" y="279"/>
                      <a:pt x="1" y="277"/>
                      <a:pt x="0" y="276"/>
                    </a:cubicBez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cubicBezTo>
                      <a:pt x="1" y="263"/>
                      <a:pt x="1" y="261"/>
                      <a:pt x="2" y="260"/>
                    </a:cubicBezTo>
                    <a:cubicBezTo>
                      <a:pt x="3" y="259"/>
                      <a:pt x="3" y="257"/>
                      <a:pt x="4" y="256"/>
                    </a:cubicBezTo>
                    <a:cubicBezTo>
                      <a:pt x="5" y="255"/>
                      <a:pt x="7" y="255"/>
                      <a:pt x="8" y="254"/>
                    </a:cubicBezTo>
                    <a:cubicBezTo>
                      <a:pt x="9" y="253"/>
                      <a:pt x="11" y="253"/>
                      <a:pt x="12" y="252"/>
                    </a:cubicBezTo>
                    <a:lnTo>
                      <a:pt x="18" y="252"/>
                    </a:lnTo>
                    <a:cubicBezTo>
                      <a:pt x="21" y="253"/>
                      <a:pt x="25" y="253"/>
                      <a:pt x="28" y="254"/>
                    </a:cubicBezTo>
                    <a:cubicBezTo>
                      <a:pt x="32" y="251"/>
                      <a:pt x="36" y="249"/>
                      <a:pt x="40" y="246"/>
                    </a:cubicBez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cubicBezTo>
                      <a:pt x="50" y="241"/>
                      <a:pt x="52" y="241"/>
                      <a:pt x="54" y="240"/>
                    </a:cubicBezTo>
                    <a:lnTo>
                      <a:pt x="56" y="240"/>
                    </a:lnTo>
                    <a:lnTo>
                      <a:pt x="60" y="240"/>
                    </a:lnTo>
                    <a:cubicBezTo>
                      <a:pt x="61" y="239"/>
                      <a:pt x="63" y="239"/>
                      <a:pt x="64" y="238"/>
                    </a:cubicBezTo>
                    <a:cubicBezTo>
                      <a:pt x="66" y="237"/>
                      <a:pt x="68" y="237"/>
                      <a:pt x="70" y="236"/>
                    </a:cubicBezTo>
                    <a:lnTo>
                      <a:pt x="74" y="232"/>
                    </a:lnTo>
                    <a:cubicBezTo>
                      <a:pt x="75" y="230"/>
                      <a:pt x="77" y="228"/>
                      <a:pt x="78" y="226"/>
                    </a:cubicBezTo>
                    <a:cubicBezTo>
                      <a:pt x="79" y="224"/>
                      <a:pt x="79" y="222"/>
                      <a:pt x="80" y="220"/>
                    </a:cubicBezTo>
                    <a:lnTo>
                      <a:pt x="82" y="218"/>
                    </a:lnTo>
                    <a:lnTo>
                      <a:pt x="82" y="216"/>
                    </a:lnTo>
                    <a:cubicBezTo>
                      <a:pt x="83" y="215"/>
                      <a:pt x="83" y="213"/>
                      <a:pt x="84" y="212"/>
                    </a:cubicBez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cubicBezTo>
                      <a:pt x="79" y="201"/>
                      <a:pt x="79" y="199"/>
                      <a:pt x="78" y="198"/>
                    </a:cubicBezTo>
                    <a:lnTo>
                      <a:pt x="76" y="196"/>
                    </a:lnTo>
                    <a:cubicBezTo>
                      <a:pt x="75" y="195"/>
                      <a:pt x="75" y="193"/>
                      <a:pt x="74" y="192"/>
                    </a:cubicBezTo>
                    <a:lnTo>
                      <a:pt x="74" y="188"/>
                    </a:lnTo>
                    <a:lnTo>
                      <a:pt x="74" y="186"/>
                    </a:lnTo>
                    <a:cubicBezTo>
                      <a:pt x="76" y="185"/>
                      <a:pt x="78" y="185"/>
                      <a:pt x="80" y="184"/>
                    </a:cubicBezTo>
                    <a:cubicBezTo>
                      <a:pt x="81" y="183"/>
                      <a:pt x="83" y="183"/>
                      <a:pt x="84" y="182"/>
                    </a:cubicBezTo>
                    <a:lnTo>
                      <a:pt x="86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4" y="172"/>
                    </a:lnTo>
                    <a:cubicBezTo>
                      <a:pt x="95" y="171"/>
                      <a:pt x="97" y="171"/>
                      <a:pt x="98" y="170"/>
                    </a:cubicBezTo>
                    <a:lnTo>
                      <a:pt x="102" y="170"/>
                    </a:lnTo>
                    <a:cubicBezTo>
                      <a:pt x="103" y="169"/>
                      <a:pt x="105" y="169"/>
                      <a:pt x="106" y="168"/>
                    </a:cubicBezTo>
                    <a:lnTo>
                      <a:pt x="110" y="164"/>
                    </a:lnTo>
                    <a:cubicBezTo>
                      <a:pt x="111" y="162"/>
                      <a:pt x="111" y="160"/>
                      <a:pt x="112" y="158"/>
                    </a:cubicBezTo>
                    <a:cubicBezTo>
                      <a:pt x="113" y="156"/>
                      <a:pt x="115" y="154"/>
                      <a:pt x="116" y="152"/>
                    </a:cubicBezTo>
                    <a:lnTo>
                      <a:pt x="116" y="146"/>
                    </a:lnTo>
                    <a:lnTo>
                      <a:pt x="116" y="142"/>
                    </a:lnTo>
                    <a:cubicBezTo>
                      <a:pt x="117" y="140"/>
                      <a:pt x="119" y="138"/>
                      <a:pt x="120" y="136"/>
                    </a:cubicBezTo>
                    <a:cubicBezTo>
                      <a:pt x="121" y="135"/>
                      <a:pt x="123" y="135"/>
                      <a:pt x="124" y="134"/>
                    </a:cubicBezTo>
                    <a:cubicBezTo>
                      <a:pt x="125" y="133"/>
                      <a:pt x="127" y="133"/>
                      <a:pt x="128" y="132"/>
                    </a:cubicBezTo>
                    <a:cubicBezTo>
                      <a:pt x="130" y="131"/>
                      <a:pt x="132" y="131"/>
                      <a:pt x="134" y="130"/>
                    </a:cubicBezTo>
                    <a:lnTo>
                      <a:pt x="140" y="130"/>
                    </a:lnTo>
                    <a:cubicBezTo>
                      <a:pt x="141" y="129"/>
                      <a:pt x="143" y="129"/>
                      <a:pt x="144" y="128"/>
                    </a:cubicBezTo>
                    <a:cubicBezTo>
                      <a:pt x="145" y="127"/>
                      <a:pt x="145" y="125"/>
                      <a:pt x="146" y="124"/>
                    </a:cubicBezTo>
                    <a:cubicBezTo>
                      <a:pt x="147" y="123"/>
                      <a:pt x="147" y="121"/>
                      <a:pt x="148" y="120"/>
                    </a:cubicBezTo>
                    <a:cubicBezTo>
                      <a:pt x="149" y="118"/>
                      <a:pt x="149" y="116"/>
                      <a:pt x="150" y="114"/>
                    </a:cubicBezTo>
                    <a:lnTo>
                      <a:pt x="154" y="110"/>
                    </a:lnTo>
                    <a:cubicBezTo>
                      <a:pt x="155" y="108"/>
                      <a:pt x="157" y="106"/>
                      <a:pt x="158" y="104"/>
                    </a:cubicBezTo>
                    <a:cubicBezTo>
                      <a:pt x="160" y="103"/>
                      <a:pt x="162" y="103"/>
                      <a:pt x="164" y="102"/>
                    </a:cubicBezTo>
                    <a:cubicBezTo>
                      <a:pt x="167" y="101"/>
                      <a:pt x="169" y="101"/>
                      <a:pt x="172" y="100"/>
                    </a:cubicBez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cubicBezTo>
                      <a:pt x="181" y="85"/>
                      <a:pt x="181" y="83"/>
                      <a:pt x="182" y="82"/>
                    </a:cubicBezTo>
                    <a:cubicBezTo>
                      <a:pt x="183" y="81"/>
                      <a:pt x="185" y="81"/>
                      <a:pt x="186" y="80"/>
                    </a:cubicBezTo>
                    <a:lnTo>
                      <a:pt x="190" y="76"/>
                    </a:lnTo>
                    <a:cubicBezTo>
                      <a:pt x="191" y="75"/>
                      <a:pt x="193" y="75"/>
                      <a:pt x="194" y="74"/>
                    </a:cubicBezTo>
                    <a:lnTo>
                      <a:pt x="216" y="74"/>
                    </a:lnTo>
                    <a:cubicBezTo>
                      <a:pt x="209" y="78"/>
                      <a:pt x="201" y="82"/>
                      <a:pt x="194" y="8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gray">
              <a:xfrm>
                <a:off x="1775580" y="3391095"/>
                <a:ext cx="573940" cy="494193"/>
              </a:xfrm>
              <a:custGeom>
                <a:avLst/>
                <a:gdLst>
                  <a:gd name="T0" fmla="*/ 262 w 378"/>
                  <a:gd name="T1" fmla="*/ 126 h 372"/>
                  <a:gd name="T2" fmla="*/ 264 w 378"/>
                  <a:gd name="T3" fmla="*/ 110 h 372"/>
                  <a:gd name="T4" fmla="*/ 256 w 378"/>
                  <a:gd name="T5" fmla="*/ 114 h 372"/>
                  <a:gd name="T6" fmla="*/ 254 w 378"/>
                  <a:gd name="T7" fmla="*/ 130 h 372"/>
                  <a:gd name="T8" fmla="*/ 192 w 378"/>
                  <a:gd name="T9" fmla="*/ 116 h 372"/>
                  <a:gd name="T10" fmla="*/ 168 w 378"/>
                  <a:gd name="T11" fmla="*/ 98 h 372"/>
                  <a:gd name="T12" fmla="*/ 162 w 378"/>
                  <a:gd name="T13" fmla="*/ 82 h 372"/>
                  <a:gd name="T14" fmla="*/ 160 w 378"/>
                  <a:gd name="T15" fmla="*/ 58 h 372"/>
                  <a:gd name="T16" fmla="*/ 174 w 378"/>
                  <a:gd name="T17" fmla="*/ 40 h 372"/>
                  <a:gd name="T18" fmla="*/ 170 w 378"/>
                  <a:gd name="T19" fmla="*/ 6 h 372"/>
                  <a:gd name="T20" fmla="*/ 152 w 378"/>
                  <a:gd name="T21" fmla="*/ 0 h 372"/>
                  <a:gd name="T22" fmla="*/ 140 w 378"/>
                  <a:gd name="T23" fmla="*/ 8 h 372"/>
                  <a:gd name="T24" fmla="*/ 110 w 378"/>
                  <a:gd name="T25" fmla="*/ 18 h 372"/>
                  <a:gd name="T26" fmla="*/ 112 w 378"/>
                  <a:gd name="T27" fmla="*/ 28 h 372"/>
                  <a:gd name="T28" fmla="*/ 124 w 378"/>
                  <a:gd name="T29" fmla="*/ 34 h 372"/>
                  <a:gd name="T30" fmla="*/ 108 w 378"/>
                  <a:gd name="T31" fmla="*/ 36 h 372"/>
                  <a:gd name="T32" fmla="*/ 96 w 378"/>
                  <a:gd name="T33" fmla="*/ 48 h 372"/>
                  <a:gd name="T34" fmla="*/ 88 w 378"/>
                  <a:gd name="T35" fmla="*/ 60 h 372"/>
                  <a:gd name="T36" fmla="*/ 58 w 378"/>
                  <a:gd name="T37" fmla="*/ 84 h 372"/>
                  <a:gd name="T38" fmla="*/ 48 w 378"/>
                  <a:gd name="T39" fmla="*/ 126 h 372"/>
                  <a:gd name="T40" fmla="*/ 18 w 378"/>
                  <a:gd name="T41" fmla="*/ 148 h 372"/>
                  <a:gd name="T42" fmla="*/ 12 w 378"/>
                  <a:gd name="T43" fmla="*/ 170 h 372"/>
                  <a:gd name="T44" fmla="*/ 32 w 378"/>
                  <a:gd name="T45" fmla="*/ 166 h 372"/>
                  <a:gd name="T46" fmla="*/ 32 w 378"/>
                  <a:gd name="T47" fmla="*/ 176 h 372"/>
                  <a:gd name="T48" fmla="*/ 16 w 378"/>
                  <a:gd name="T49" fmla="*/ 192 h 372"/>
                  <a:gd name="T50" fmla="*/ 38 w 378"/>
                  <a:gd name="T51" fmla="*/ 214 h 372"/>
                  <a:gd name="T52" fmla="*/ 50 w 378"/>
                  <a:gd name="T53" fmla="*/ 206 h 372"/>
                  <a:gd name="T54" fmla="*/ 58 w 378"/>
                  <a:gd name="T55" fmla="*/ 194 h 372"/>
                  <a:gd name="T56" fmla="*/ 56 w 378"/>
                  <a:gd name="T57" fmla="*/ 210 h 372"/>
                  <a:gd name="T58" fmla="*/ 76 w 378"/>
                  <a:gd name="T59" fmla="*/ 308 h 372"/>
                  <a:gd name="T60" fmla="*/ 102 w 378"/>
                  <a:gd name="T61" fmla="*/ 352 h 372"/>
                  <a:gd name="T62" fmla="*/ 114 w 378"/>
                  <a:gd name="T63" fmla="*/ 370 h 372"/>
                  <a:gd name="T64" fmla="*/ 132 w 378"/>
                  <a:gd name="T65" fmla="*/ 370 h 372"/>
                  <a:gd name="T66" fmla="*/ 134 w 378"/>
                  <a:gd name="T67" fmla="*/ 362 h 372"/>
                  <a:gd name="T68" fmla="*/ 146 w 378"/>
                  <a:gd name="T69" fmla="*/ 348 h 372"/>
                  <a:gd name="T70" fmla="*/ 160 w 378"/>
                  <a:gd name="T71" fmla="*/ 318 h 372"/>
                  <a:gd name="T72" fmla="*/ 162 w 378"/>
                  <a:gd name="T73" fmla="*/ 280 h 372"/>
                  <a:gd name="T74" fmla="*/ 182 w 378"/>
                  <a:gd name="T75" fmla="*/ 268 h 372"/>
                  <a:gd name="T76" fmla="*/ 224 w 378"/>
                  <a:gd name="T77" fmla="*/ 232 h 372"/>
                  <a:gd name="T78" fmla="*/ 248 w 378"/>
                  <a:gd name="T79" fmla="*/ 202 h 372"/>
                  <a:gd name="T80" fmla="*/ 262 w 378"/>
                  <a:gd name="T81" fmla="*/ 194 h 372"/>
                  <a:gd name="T82" fmla="*/ 266 w 378"/>
                  <a:gd name="T83" fmla="*/ 176 h 372"/>
                  <a:gd name="T84" fmla="*/ 266 w 378"/>
                  <a:gd name="T85" fmla="*/ 160 h 372"/>
                  <a:gd name="T86" fmla="*/ 282 w 378"/>
                  <a:gd name="T87" fmla="*/ 150 h 372"/>
                  <a:gd name="T88" fmla="*/ 294 w 378"/>
                  <a:gd name="T89" fmla="*/ 156 h 372"/>
                  <a:gd name="T90" fmla="*/ 304 w 378"/>
                  <a:gd name="T91" fmla="*/ 170 h 372"/>
                  <a:gd name="T92" fmla="*/ 312 w 378"/>
                  <a:gd name="T93" fmla="*/ 164 h 372"/>
                  <a:gd name="T94" fmla="*/ 318 w 378"/>
                  <a:gd name="T95" fmla="*/ 182 h 372"/>
                  <a:gd name="T96" fmla="*/ 324 w 378"/>
                  <a:gd name="T97" fmla="*/ 184 h 372"/>
                  <a:gd name="T98" fmla="*/ 322 w 378"/>
                  <a:gd name="T99" fmla="*/ 168 h 372"/>
                  <a:gd name="T100" fmla="*/ 336 w 378"/>
                  <a:gd name="T101" fmla="*/ 168 h 372"/>
                  <a:gd name="T102" fmla="*/ 346 w 378"/>
                  <a:gd name="T103" fmla="*/ 152 h 372"/>
                  <a:gd name="T104" fmla="*/ 370 w 378"/>
                  <a:gd name="T105" fmla="*/ 130 h 372"/>
                  <a:gd name="T106" fmla="*/ 378 w 378"/>
                  <a:gd name="T107" fmla="*/ 114 h 372"/>
                  <a:gd name="T108" fmla="*/ 344 w 378"/>
                  <a:gd name="T109" fmla="*/ 114 h 372"/>
                  <a:gd name="T110" fmla="*/ 322 w 378"/>
                  <a:gd name="T111" fmla="*/ 130 h 372"/>
                  <a:gd name="T112" fmla="*/ 306 w 378"/>
                  <a:gd name="T113" fmla="*/ 136 h 372"/>
                  <a:gd name="T114" fmla="*/ 282 w 378"/>
                  <a:gd name="T115" fmla="*/ 136 h 3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8"/>
                  <a:gd name="T175" fmla="*/ 0 h 372"/>
                  <a:gd name="T176" fmla="*/ 378 w 378"/>
                  <a:gd name="T177" fmla="*/ 372 h 3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Freeform 374"/>
              <p:cNvSpPr>
                <a:spLocks/>
              </p:cNvSpPr>
              <p:nvPr/>
            </p:nvSpPr>
            <p:spPr bwMode="gray">
              <a:xfrm>
                <a:off x="2075160" y="5489379"/>
                <a:ext cx="587994" cy="289692"/>
              </a:xfrm>
              <a:custGeom>
                <a:avLst/>
                <a:gdLst>
                  <a:gd name="T0" fmla="*/ 704 w 738"/>
                  <a:gd name="T1" fmla="*/ 42 h 404"/>
                  <a:gd name="T2" fmla="*/ 724 w 738"/>
                  <a:gd name="T3" fmla="*/ 30 h 404"/>
                  <a:gd name="T4" fmla="*/ 724 w 738"/>
                  <a:gd name="T5" fmla="*/ 64 h 404"/>
                  <a:gd name="T6" fmla="*/ 738 w 738"/>
                  <a:gd name="T7" fmla="*/ 74 h 404"/>
                  <a:gd name="T8" fmla="*/ 726 w 738"/>
                  <a:gd name="T9" fmla="*/ 82 h 404"/>
                  <a:gd name="T10" fmla="*/ 702 w 738"/>
                  <a:gd name="T11" fmla="*/ 96 h 404"/>
                  <a:gd name="T12" fmla="*/ 684 w 738"/>
                  <a:gd name="T13" fmla="*/ 114 h 404"/>
                  <a:gd name="T14" fmla="*/ 688 w 738"/>
                  <a:gd name="T15" fmla="*/ 126 h 404"/>
                  <a:gd name="T16" fmla="*/ 696 w 738"/>
                  <a:gd name="T17" fmla="*/ 136 h 404"/>
                  <a:gd name="T18" fmla="*/ 668 w 738"/>
                  <a:gd name="T19" fmla="*/ 140 h 404"/>
                  <a:gd name="T20" fmla="*/ 644 w 738"/>
                  <a:gd name="T21" fmla="*/ 142 h 404"/>
                  <a:gd name="T22" fmla="*/ 646 w 738"/>
                  <a:gd name="T23" fmla="*/ 162 h 404"/>
                  <a:gd name="T24" fmla="*/ 642 w 738"/>
                  <a:gd name="T25" fmla="*/ 192 h 404"/>
                  <a:gd name="T26" fmla="*/ 630 w 738"/>
                  <a:gd name="T27" fmla="*/ 184 h 404"/>
                  <a:gd name="T28" fmla="*/ 622 w 738"/>
                  <a:gd name="T29" fmla="*/ 186 h 404"/>
                  <a:gd name="T30" fmla="*/ 626 w 738"/>
                  <a:gd name="T31" fmla="*/ 204 h 404"/>
                  <a:gd name="T32" fmla="*/ 616 w 738"/>
                  <a:gd name="T33" fmla="*/ 218 h 404"/>
                  <a:gd name="T34" fmla="*/ 624 w 738"/>
                  <a:gd name="T35" fmla="*/ 234 h 404"/>
                  <a:gd name="T36" fmla="*/ 610 w 738"/>
                  <a:gd name="T37" fmla="*/ 240 h 404"/>
                  <a:gd name="T38" fmla="*/ 556 w 738"/>
                  <a:gd name="T39" fmla="*/ 296 h 404"/>
                  <a:gd name="T40" fmla="*/ 550 w 738"/>
                  <a:gd name="T41" fmla="*/ 320 h 404"/>
                  <a:gd name="T42" fmla="*/ 572 w 738"/>
                  <a:gd name="T43" fmla="*/ 368 h 404"/>
                  <a:gd name="T44" fmla="*/ 566 w 738"/>
                  <a:gd name="T45" fmla="*/ 404 h 404"/>
                  <a:gd name="T46" fmla="*/ 528 w 738"/>
                  <a:gd name="T47" fmla="*/ 348 h 404"/>
                  <a:gd name="T48" fmla="*/ 516 w 738"/>
                  <a:gd name="T49" fmla="*/ 326 h 404"/>
                  <a:gd name="T50" fmla="*/ 446 w 738"/>
                  <a:gd name="T51" fmla="*/ 324 h 404"/>
                  <a:gd name="T52" fmla="*/ 382 w 738"/>
                  <a:gd name="T53" fmla="*/ 334 h 404"/>
                  <a:gd name="T54" fmla="*/ 344 w 738"/>
                  <a:gd name="T55" fmla="*/ 376 h 404"/>
                  <a:gd name="T56" fmla="*/ 308 w 738"/>
                  <a:gd name="T57" fmla="*/ 350 h 404"/>
                  <a:gd name="T58" fmla="*/ 288 w 738"/>
                  <a:gd name="T59" fmla="*/ 336 h 404"/>
                  <a:gd name="T60" fmla="*/ 262 w 738"/>
                  <a:gd name="T61" fmla="*/ 334 h 404"/>
                  <a:gd name="T62" fmla="*/ 228 w 738"/>
                  <a:gd name="T63" fmla="*/ 296 h 404"/>
                  <a:gd name="T64" fmla="*/ 176 w 738"/>
                  <a:gd name="T65" fmla="*/ 306 h 404"/>
                  <a:gd name="T66" fmla="*/ 112 w 738"/>
                  <a:gd name="T67" fmla="*/ 288 h 404"/>
                  <a:gd name="T68" fmla="*/ 84 w 738"/>
                  <a:gd name="T69" fmla="*/ 272 h 404"/>
                  <a:gd name="T70" fmla="*/ 52 w 738"/>
                  <a:gd name="T71" fmla="*/ 252 h 404"/>
                  <a:gd name="T72" fmla="*/ 2 w 738"/>
                  <a:gd name="T73" fmla="*/ 156 h 404"/>
                  <a:gd name="T74" fmla="*/ 6 w 738"/>
                  <a:gd name="T75" fmla="*/ 102 h 404"/>
                  <a:gd name="T76" fmla="*/ 6 w 738"/>
                  <a:gd name="T77" fmla="*/ 62 h 404"/>
                  <a:gd name="T78" fmla="*/ 14 w 738"/>
                  <a:gd name="T79" fmla="*/ 22 h 404"/>
                  <a:gd name="T80" fmla="*/ 416 w 738"/>
                  <a:gd name="T81" fmla="*/ 12 h 404"/>
                  <a:gd name="T82" fmla="*/ 432 w 738"/>
                  <a:gd name="T83" fmla="*/ 22 h 404"/>
                  <a:gd name="T84" fmla="*/ 416 w 738"/>
                  <a:gd name="T85" fmla="*/ 40 h 404"/>
                  <a:gd name="T86" fmla="*/ 454 w 738"/>
                  <a:gd name="T87" fmla="*/ 42 h 404"/>
                  <a:gd name="T88" fmla="*/ 484 w 738"/>
                  <a:gd name="T89" fmla="*/ 42 h 404"/>
                  <a:gd name="T90" fmla="*/ 502 w 738"/>
                  <a:gd name="T91" fmla="*/ 44 h 404"/>
                  <a:gd name="T92" fmla="*/ 490 w 738"/>
                  <a:gd name="T93" fmla="*/ 60 h 404"/>
                  <a:gd name="T94" fmla="*/ 472 w 738"/>
                  <a:gd name="T95" fmla="*/ 66 h 404"/>
                  <a:gd name="T96" fmla="*/ 476 w 738"/>
                  <a:gd name="T97" fmla="*/ 84 h 404"/>
                  <a:gd name="T98" fmla="*/ 472 w 738"/>
                  <a:gd name="T99" fmla="*/ 134 h 404"/>
                  <a:gd name="T100" fmla="*/ 490 w 738"/>
                  <a:gd name="T101" fmla="*/ 108 h 404"/>
                  <a:gd name="T102" fmla="*/ 504 w 738"/>
                  <a:gd name="T103" fmla="*/ 64 h 404"/>
                  <a:gd name="T104" fmla="*/ 520 w 738"/>
                  <a:gd name="T105" fmla="*/ 64 h 404"/>
                  <a:gd name="T106" fmla="*/ 518 w 738"/>
                  <a:gd name="T107" fmla="*/ 90 h 404"/>
                  <a:gd name="T108" fmla="*/ 530 w 738"/>
                  <a:gd name="T109" fmla="*/ 92 h 404"/>
                  <a:gd name="T110" fmla="*/ 536 w 738"/>
                  <a:gd name="T111" fmla="*/ 120 h 404"/>
                  <a:gd name="T112" fmla="*/ 546 w 738"/>
                  <a:gd name="T113" fmla="*/ 128 h 404"/>
                  <a:gd name="T114" fmla="*/ 586 w 738"/>
                  <a:gd name="T115" fmla="*/ 114 h 404"/>
                  <a:gd name="T116" fmla="*/ 596 w 738"/>
                  <a:gd name="T117" fmla="*/ 94 h 404"/>
                  <a:gd name="T118" fmla="*/ 634 w 738"/>
                  <a:gd name="T119" fmla="*/ 82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8"/>
                  <a:gd name="T181" fmla="*/ 0 h 404"/>
                  <a:gd name="T182" fmla="*/ 738 w 738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Freeform 234"/>
              <p:cNvSpPr>
                <a:spLocks/>
              </p:cNvSpPr>
              <p:nvPr/>
            </p:nvSpPr>
            <p:spPr bwMode="gray">
              <a:xfrm>
                <a:off x="4152697" y="4520197"/>
                <a:ext cx="263770" cy="305046"/>
              </a:xfrm>
              <a:custGeom>
                <a:avLst/>
                <a:gdLst>
                  <a:gd name="T0" fmla="*/ 38 w 108"/>
                  <a:gd name="T1" fmla="*/ 2 h 200"/>
                  <a:gd name="T2" fmla="*/ 32 w 108"/>
                  <a:gd name="T3" fmla="*/ 0 h 200"/>
                  <a:gd name="T4" fmla="*/ 24 w 108"/>
                  <a:gd name="T5" fmla="*/ 2 h 200"/>
                  <a:gd name="T6" fmla="*/ 14 w 108"/>
                  <a:gd name="T7" fmla="*/ 16 h 200"/>
                  <a:gd name="T8" fmla="*/ 16 w 108"/>
                  <a:gd name="T9" fmla="*/ 22 h 200"/>
                  <a:gd name="T10" fmla="*/ 14 w 108"/>
                  <a:gd name="T11" fmla="*/ 32 h 200"/>
                  <a:gd name="T12" fmla="*/ 10 w 108"/>
                  <a:gd name="T13" fmla="*/ 36 h 200"/>
                  <a:gd name="T14" fmla="*/ 6 w 108"/>
                  <a:gd name="T15" fmla="*/ 44 h 200"/>
                  <a:gd name="T16" fmla="*/ 4 w 108"/>
                  <a:gd name="T17" fmla="*/ 52 h 200"/>
                  <a:gd name="T18" fmla="*/ 14 w 108"/>
                  <a:gd name="T19" fmla="*/ 54 h 200"/>
                  <a:gd name="T20" fmla="*/ 12 w 108"/>
                  <a:gd name="T21" fmla="*/ 58 h 200"/>
                  <a:gd name="T22" fmla="*/ 12 w 108"/>
                  <a:gd name="T23" fmla="*/ 64 h 200"/>
                  <a:gd name="T24" fmla="*/ 14 w 108"/>
                  <a:gd name="T25" fmla="*/ 70 h 200"/>
                  <a:gd name="T26" fmla="*/ 24 w 108"/>
                  <a:gd name="T27" fmla="*/ 76 h 200"/>
                  <a:gd name="T28" fmla="*/ 24 w 108"/>
                  <a:gd name="T29" fmla="*/ 82 h 200"/>
                  <a:gd name="T30" fmla="*/ 22 w 108"/>
                  <a:gd name="T31" fmla="*/ 86 h 200"/>
                  <a:gd name="T32" fmla="*/ 18 w 108"/>
                  <a:gd name="T33" fmla="*/ 94 h 200"/>
                  <a:gd name="T34" fmla="*/ 20 w 108"/>
                  <a:gd name="T35" fmla="*/ 98 h 200"/>
                  <a:gd name="T36" fmla="*/ 32 w 108"/>
                  <a:gd name="T37" fmla="*/ 92 h 200"/>
                  <a:gd name="T38" fmla="*/ 36 w 108"/>
                  <a:gd name="T39" fmla="*/ 102 h 200"/>
                  <a:gd name="T40" fmla="*/ 40 w 108"/>
                  <a:gd name="T41" fmla="*/ 114 h 200"/>
                  <a:gd name="T42" fmla="*/ 22 w 108"/>
                  <a:gd name="T43" fmla="*/ 128 h 200"/>
                  <a:gd name="T44" fmla="*/ 28 w 108"/>
                  <a:gd name="T45" fmla="*/ 140 h 200"/>
                  <a:gd name="T46" fmla="*/ 20 w 108"/>
                  <a:gd name="T47" fmla="*/ 154 h 200"/>
                  <a:gd name="T48" fmla="*/ 18 w 108"/>
                  <a:gd name="T49" fmla="*/ 156 h 200"/>
                  <a:gd name="T50" fmla="*/ 18 w 108"/>
                  <a:gd name="T51" fmla="*/ 160 h 200"/>
                  <a:gd name="T52" fmla="*/ 38 w 108"/>
                  <a:gd name="T53" fmla="*/ 164 h 200"/>
                  <a:gd name="T54" fmla="*/ 52 w 108"/>
                  <a:gd name="T55" fmla="*/ 158 h 200"/>
                  <a:gd name="T56" fmla="*/ 52 w 108"/>
                  <a:gd name="T57" fmla="*/ 162 h 200"/>
                  <a:gd name="T58" fmla="*/ 44 w 108"/>
                  <a:gd name="T59" fmla="*/ 166 h 200"/>
                  <a:gd name="T60" fmla="*/ 0 w 108"/>
                  <a:gd name="T61" fmla="*/ 196 h 200"/>
                  <a:gd name="T62" fmla="*/ 28 w 108"/>
                  <a:gd name="T63" fmla="*/ 190 h 200"/>
                  <a:gd name="T64" fmla="*/ 58 w 108"/>
                  <a:gd name="T65" fmla="*/ 188 h 200"/>
                  <a:gd name="T66" fmla="*/ 108 w 108"/>
                  <a:gd name="T67" fmla="*/ 174 h 200"/>
                  <a:gd name="T68" fmla="*/ 98 w 108"/>
                  <a:gd name="T69" fmla="*/ 164 h 200"/>
                  <a:gd name="T70" fmla="*/ 102 w 108"/>
                  <a:gd name="T71" fmla="*/ 158 h 200"/>
                  <a:gd name="T72" fmla="*/ 102 w 108"/>
                  <a:gd name="T73" fmla="*/ 150 h 200"/>
                  <a:gd name="T74" fmla="*/ 100 w 108"/>
                  <a:gd name="T75" fmla="*/ 146 h 200"/>
                  <a:gd name="T76" fmla="*/ 94 w 108"/>
                  <a:gd name="T77" fmla="*/ 140 h 200"/>
                  <a:gd name="T78" fmla="*/ 88 w 108"/>
                  <a:gd name="T79" fmla="*/ 136 h 200"/>
                  <a:gd name="T80" fmla="*/ 84 w 108"/>
                  <a:gd name="T81" fmla="*/ 120 h 200"/>
                  <a:gd name="T82" fmla="*/ 66 w 108"/>
                  <a:gd name="T83" fmla="*/ 100 h 200"/>
                  <a:gd name="T84" fmla="*/ 64 w 108"/>
                  <a:gd name="T85" fmla="*/ 84 h 200"/>
                  <a:gd name="T86" fmla="*/ 56 w 108"/>
                  <a:gd name="T87" fmla="*/ 68 h 200"/>
                  <a:gd name="T88" fmla="*/ 56 w 108"/>
                  <a:gd name="T89" fmla="*/ 44 h 200"/>
                  <a:gd name="T90" fmla="*/ 56 w 108"/>
                  <a:gd name="T91" fmla="*/ 42 h 200"/>
                  <a:gd name="T92" fmla="*/ 52 w 108"/>
                  <a:gd name="T93" fmla="*/ 36 h 200"/>
                  <a:gd name="T94" fmla="*/ 48 w 108"/>
                  <a:gd name="T95" fmla="*/ 34 h 200"/>
                  <a:gd name="T96" fmla="*/ 44 w 108"/>
                  <a:gd name="T97" fmla="*/ 32 h 200"/>
                  <a:gd name="T98" fmla="*/ 36 w 108"/>
                  <a:gd name="T99" fmla="*/ 28 h 200"/>
                  <a:gd name="T100" fmla="*/ 34 w 108"/>
                  <a:gd name="T101" fmla="*/ 26 h 200"/>
                  <a:gd name="T102" fmla="*/ 34 w 108"/>
                  <a:gd name="T103" fmla="*/ 20 h 200"/>
                  <a:gd name="T104" fmla="*/ 38 w 108"/>
                  <a:gd name="T105" fmla="*/ 14 h 200"/>
                  <a:gd name="T106" fmla="*/ 40 w 108"/>
                  <a:gd name="T107" fmla="*/ 8 h 200"/>
                  <a:gd name="T108" fmla="*/ 40 w 108"/>
                  <a:gd name="T109" fmla="*/ 4 h 200"/>
                  <a:gd name="T110" fmla="*/ 40 w 108"/>
                  <a:gd name="T111" fmla="*/ 2 h 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8"/>
                  <a:gd name="T169" fmla="*/ 0 h 200"/>
                  <a:gd name="T170" fmla="*/ 108 w 108"/>
                  <a:gd name="T171" fmla="*/ 200 h 2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Freeform 650"/>
              <p:cNvSpPr>
                <a:spLocks/>
              </p:cNvSpPr>
              <p:nvPr/>
            </p:nvSpPr>
            <p:spPr bwMode="auto">
              <a:xfrm>
                <a:off x="3977143" y="4200033"/>
                <a:ext cx="232809" cy="180211"/>
              </a:xfrm>
              <a:custGeom>
                <a:avLst/>
                <a:gdLst>
                  <a:gd name="T0" fmla="*/ 17 w 22"/>
                  <a:gd name="T1" fmla="*/ 1 h 15"/>
                  <a:gd name="T2" fmla="*/ 9 w 22"/>
                  <a:gd name="T3" fmla="*/ 1 h 15"/>
                  <a:gd name="T4" fmla="*/ 8 w 22"/>
                  <a:gd name="T5" fmla="*/ 2 h 15"/>
                  <a:gd name="T6" fmla="*/ 5 w 22"/>
                  <a:gd name="T7" fmla="*/ 2 h 15"/>
                  <a:gd name="T8" fmla="*/ 3 w 22"/>
                  <a:gd name="T9" fmla="*/ 5 h 15"/>
                  <a:gd name="T10" fmla="*/ 1 w 22"/>
                  <a:gd name="T11" fmla="*/ 9 h 15"/>
                  <a:gd name="T12" fmla="*/ 4 w 22"/>
                  <a:gd name="T13" fmla="*/ 10 h 15"/>
                  <a:gd name="T14" fmla="*/ 7 w 22"/>
                  <a:gd name="T15" fmla="*/ 11 h 15"/>
                  <a:gd name="T16" fmla="*/ 11 w 22"/>
                  <a:gd name="T17" fmla="*/ 10 h 15"/>
                  <a:gd name="T18" fmla="*/ 13 w 22"/>
                  <a:gd name="T19" fmla="*/ 10 h 15"/>
                  <a:gd name="T20" fmla="*/ 16 w 22"/>
                  <a:gd name="T21" fmla="*/ 8 h 15"/>
                  <a:gd name="T22" fmla="*/ 18 w 22"/>
                  <a:gd name="T23" fmla="*/ 9 h 15"/>
                  <a:gd name="T24" fmla="*/ 21 w 22"/>
                  <a:gd name="T25" fmla="*/ 8 h 15"/>
                  <a:gd name="T26" fmla="*/ 22 w 22"/>
                  <a:gd name="T27" fmla="*/ 5 h 15"/>
                  <a:gd name="T28" fmla="*/ 18 w 22"/>
                  <a:gd name="T29" fmla="*/ 4 h 15"/>
                  <a:gd name="T30" fmla="*/ 17 w 22"/>
                  <a:gd name="T3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5">
                    <a:moveTo>
                      <a:pt x="17" y="1"/>
                    </a:moveTo>
                    <a:cubicBezTo>
                      <a:pt x="14" y="0"/>
                      <a:pt x="12" y="1"/>
                      <a:pt x="9" y="1"/>
                    </a:cubicBezTo>
                    <a:cubicBezTo>
                      <a:pt x="7" y="1"/>
                      <a:pt x="9" y="1"/>
                      <a:pt x="8" y="2"/>
                    </a:cubicBezTo>
                    <a:cubicBezTo>
                      <a:pt x="7" y="2"/>
                      <a:pt x="5" y="2"/>
                      <a:pt x="5" y="2"/>
                    </a:cubicBezTo>
                    <a:cubicBezTo>
                      <a:pt x="4" y="2"/>
                      <a:pt x="3" y="5"/>
                      <a:pt x="3" y="5"/>
                    </a:cubicBezTo>
                    <a:cubicBezTo>
                      <a:pt x="2" y="6"/>
                      <a:pt x="0" y="10"/>
                      <a:pt x="1" y="9"/>
                    </a:cubicBezTo>
                    <a:cubicBezTo>
                      <a:pt x="3" y="9"/>
                      <a:pt x="3" y="8"/>
                      <a:pt x="4" y="10"/>
                    </a:cubicBezTo>
                    <a:cubicBezTo>
                      <a:pt x="4" y="12"/>
                      <a:pt x="5" y="11"/>
                      <a:pt x="7" y="11"/>
                    </a:cubicBezTo>
                    <a:cubicBezTo>
                      <a:pt x="8" y="11"/>
                      <a:pt x="10" y="11"/>
                      <a:pt x="11" y="10"/>
                    </a:cubicBezTo>
                    <a:cubicBezTo>
                      <a:pt x="12" y="8"/>
                      <a:pt x="13" y="9"/>
                      <a:pt x="13" y="10"/>
                    </a:cubicBezTo>
                    <a:cubicBezTo>
                      <a:pt x="16" y="15"/>
                      <a:pt x="15" y="8"/>
                      <a:pt x="16" y="8"/>
                    </a:cubicBezTo>
                    <a:cubicBezTo>
                      <a:pt x="17" y="8"/>
                      <a:pt x="17" y="9"/>
                      <a:pt x="18" y="9"/>
                    </a:cubicBezTo>
                    <a:cubicBezTo>
                      <a:pt x="19" y="9"/>
                      <a:pt x="20" y="9"/>
                      <a:pt x="21" y="8"/>
                    </a:cubicBezTo>
                    <a:cubicBezTo>
                      <a:pt x="22" y="7"/>
                      <a:pt x="22" y="7"/>
                      <a:pt x="22" y="5"/>
                    </a:cubicBezTo>
                    <a:cubicBezTo>
                      <a:pt x="22" y="5"/>
                      <a:pt x="19" y="4"/>
                      <a:pt x="18" y="4"/>
                    </a:cubicBezTo>
                    <a:cubicBezTo>
                      <a:pt x="17" y="3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Freeform 651"/>
              <p:cNvSpPr>
                <a:spLocks/>
              </p:cNvSpPr>
              <p:nvPr/>
            </p:nvSpPr>
            <p:spPr bwMode="auto">
              <a:xfrm>
                <a:off x="3657271" y="3964226"/>
                <a:ext cx="242986" cy="151407"/>
              </a:xfrm>
              <a:custGeom>
                <a:avLst/>
                <a:gdLst>
                  <a:gd name="T0" fmla="*/ 19 w 21"/>
                  <a:gd name="T1" fmla="*/ 9 h 13"/>
                  <a:gd name="T2" fmla="*/ 20 w 21"/>
                  <a:gd name="T3" fmla="*/ 6 h 13"/>
                  <a:gd name="T4" fmla="*/ 18 w 21"/>
                  <a:gd name="T5" fmla="*/ 3 h 13"/>
                  <a:gd name="T6" fmla="*/ 13 w 21"/>
                  <a:gd name="T7" fmla="*/ 0 h 13"/>
                  <a:gd name="T8" fmla="*/ 8 w 21"/>
                  <a:gd name="T9" fmla="*/ 1 h 13"/>
                  <a:gd name="T10" fmla="*/ 3 w 21"/>
                  <a:gd name="T11" fmla="*/ 1 h 13"/>
                  <a:gd name="T12" fmla="*/ 5 w 21"/>
                  <a:gd name="T13" fmla="*/ 6 h 13"/>
                  <a:gd name="T14" fmla="*/ 10 w 21"/>
                  <a:gd name="T15" fmla="*/ 9 h 13"/>
                  <a:gd name="T16" fmla="*/ 12 w 21"/>
                  <a:gd name="T17" fmla="*/ 9 h 13"/>
                  <a:gd name="T18" fmla="*/ 18 w 21"/>
                  <a:gd name="T19" fmla="*/ 13 h 13"/>
                  <a:gd name="T20" fmla="*/ 19 w 21"/>
                  <a:gd name="T21" fmla="*/ 9 h 13"/>
                  <a:gd name="T22" fmla="*/ 19 w 21"/>
                  <a:gd name="T2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3">
                    <a:moveTo>
                      <a:pt x="19" y="9"/>
                    </a:moveTo>
                    <a:cubicBezTo>
                      <a:pt x="18" y="9"/>
                      <a:pt x="21" y="7"/>
                      <a:pt x="20" y="6"/>
                    </a:cubicBezTo>
                    <a:cubicBezTo>
                      <a:pt x="20" y="5"/>
                      <a:pt x="19" y="3"/>
                      <a:pt x="18" y="3"/>
                    </a:cubicBezTo>
                    <a:cubicBezTo>
                      <a:pt x="17" y="2"/>
                      <a:pt x="15" y="0"/>
                      <a:pt x="13" y="0"/>
                    </a:cubicBezTo>
                    <a:cubicBezTo>
                      <a:pt x="11" y="0"/>
                      <a:pt x="10" y="1"/>
                      <a:pt x="8" y="1"/>
                    </a:cubicBezTo>
                    <a:cubicBezTo>
                      <a:pt x="6" y="1"/>
                      <a:pt x="5" y="0"/>
                      <a:pt x="3" y="1"/>
                    </a:cubicBezTo>
                    <a:cubicBezTo>
                      <a:pt x="0" y="3"/>
                      <a:pt x="3" y="5"/>
                      <a:pt x="5" y="6"/>
                    </a:cubicBezTo>
                    <a:cubicBezTo>
                      <a:pt x="7" y="7"/>
                      <a:pt x="8" y="7"/>
                      <a:pt x="10" y="9"/>
                    </a:cubicBezTo>
                    <a:cubicBezTo>
                      <a:pt x="10" y="10"/>
                      <a:pt x="12" y="10"/>
                      <a:pt x="12" y="9"/>
                    </a:cubicBezTo>
                    <a:cubicBezTo>
                      <a:pt x="12" y="10"/>
                      <a:pt x="17" y="13"/>
                      <a:pt x="18" y="13"/>
                    </a:cubicBezTo>
                    <a:cubicBezTo>
                      <a:pt x="18" y="11"/>
                      <a:pt x="18" y="10"/>
                      <a:pt x="19" y="9"/>
                    </a:cubicBezTo>
                    <a:cubicBezTo>
                      <a:pt x="19" y="9"/>
                      <a:pt x="17" y="10"/>
                      <a:pt x="19" y="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348257" y="2177761"/>
                <a:ext cx="2301108" cy="408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China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  10.8%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66890" y="3264136"/>
                <a:ext cx="1360861" cy="408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India</a:t>
                </a:r>
                <a:r>
                  <a:rPr kumimoji="0" lang="ar-AE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8.9%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823983" y="5645937"/>
                <a:ext cx="1160195" cy="408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USA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 5.7%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48691" y="6354870"/>
                <a:ext cx="1827367" cy="408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Switzerland 3.8%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676555" y="5169979"/>
                <a:ext cx="1263814" cy="408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Japan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 3.2%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692797" y="3203938"/>
                <a:ext cx="1376524" cy="408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Kuwait</a:t>
                </a:r>
                <a:r>
                  <a:rPr kumimoji="0" lang="ar-AE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2.3%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329308" y="3781535"/>
                <a:ext cx="1592857" cy="408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Germany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 2.6%</a:t>
                </a:r>
              </a:p>
            </p:txBody>
          </p:sp>
          <p:sp>
            <p:nvSpPr>
              <p:cNvPr id="111" name="Freeform 276"/>
              <p:cNvSpPr>
                <a:spLocks/>
              </p:cNvSpPr>
              <p:nvPr/>
            </p:nvSpPr>
            <p:spPr bwMode="auto">
              <a:xfrm>
                <a:off x="3883053" y="3974067"/>
                <a:ext cx="513420" cy="532673"/>
              </a:xfrm>
              <a:custGeom>
                <a:avLst/>
                <a:gdLst>
                  <a:gd name="T0" fmla="*/ 15 w 101"/>
                  <a:gd name="T1" fmla="*/ 35 h 105"/>
                  <a:gd name="T2" fmla="*/ 0 w 101"/>
                  <a:gd name="T3" fmla="*/ 49 h 105"/>
                  <a:gd name="T4" fmla="*/ 37 w 101"/>
                  <a:gd name="T5" fmla="*/ 105 h 105"/>
                  <a:gd name="T6" fmla="*/ 77 w 101"/>
                  <a:gd name="T7" fmla="*/ 93 h 105"/>
                  <a:gd name="T8" fmla="*/ 101 w 101"/>
                  <a:gd name="T9" fmla="*/ 85 h 105"/>
                  <a:gd name="T10" fmla="*/ 101 w 101"/>
                  <a:gd name="T11" fmla="*/ 85 h 105"/>
                  <a:gd name="T12" fmla="*/ 94 w 101"/>
                  <a:gd name="T13" fmla="*/ 64 h 105"/>
                  <a:gd name="T14" fmla="*/ 84 w 101"/>
                  <a:gd name="T15" fmla="*/ 66 h 105"/>
                  <a:gd name="T16" fmla="*/ 57 w 101"/>
                  <a:gd name="T17" fmla="*/ 39 h 105"/>
                  <a:gd name="T18" fmla="*/ 67 w 101"/>
                  <a:gd name="T19" fmla="*/ 17 h 105"/>
                  <a:gd name="T20" fmla="*/ 54 w 101"/>
                  <a:gd name="T21" fmla="*/ 0 h 105"/>
                  <a:gd name="T22" fmla="*/ 44 w 101"/>
                  <a:gd name="T23" fmla="*/ 9 h 105"/>
                  <a:gd name="T24" fmla="*/ 44 w 101"/>
                  <a:gd name="T25" fmla="*/ 10 h 105"/>
                  <a:gd name="T26" fmla="*/ 15 w 101"/>
                  <a:gd name="T27" fmla="*/ 3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05">
                    <a:moveTo>
                      <a:pt x="15" y="35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7" y="64"/>
                      <a:pt x="29" y="83"/>
                      <a:pt x="37" y="105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9" y="78"/>
                      <a:pt x="97" y="71"/>
                      <a:pt x="94" y="64"/>
                    </a:cubicBezTo>
                    <a:cubicBezTo>
                      <a:pt x="91" y="66"/>
                      <a:pt x="88" y="66"/>
                      <a:pt x="84" y="66"/>
                    </a:cubicBezTo>
                    <a:cubicBezTo>
                      <a:pt x="69" y="66"/>
                      <a:pt x="57" y="54"/>
                      <a:pt x="57" y="39"/>
                    </a:cubicBezTo>
                    <a:cubicBezTo>
                      <a:pt x="57" y="30"/>
                      <a:pt x="61" y="22"/>
                      <a:pt x="67" y="17"/>
                    </a:cubicBezTo>
                    <a:cubicBezTo>
                      <a:pt x="63" y="11"/>
                      <a:pt x="58" y="5"/>
                      <a:pt x="54" y="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10"/>
                    </a:cubicBezTo>
                    <a:lnTo>
                      <a:pt x="15" y="35"/>
                    </a:lnTo>
                    <a:close/>
                  </a:path>
                </a:pathLst>
              </a:custGeom>
              <a:solidFill>
                <a:srgbClr val="656D78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Freeform 277"/>
              <p:cNvSpPr>
                <a:spLocks/>
              </p:cNvSpPr>
              <p:nvPr/>
            </p:nvSpPr>
            <p:spPr bwMode="auto">
              <a:xfrm>
                <a:off x="3568583" y="3723775"/>
                <a:ext cx="539091" cy="494167"/>
              </a:xfrm>
              <a:custGeom>
                <a:avLst/>
                <a:gdLst>
                  <a:gd name="T0" fmla="*/ 77 w 106"/>
                  <a:gd name="T1" fmla="*/ 84 h 97"/>
                  <a:gd name="T2" fmla="*/ 106 w 106"/>
                  <a:gd name="T3" fmla="*/ 59 h 97"/>
                  <a:gd name="T4" fmla="*/ 106 w 106"/>
                  <a:gd name="T5" fmla="*/ 58 h 97"/>
                  <a:gd name="T6" fmla="*/ 90 w 106"/>
                  <a:gd name="T7" fmla="*/ 41 h 97"/>
                  <a:gd name="T8" fmla="*/ 69 w 106"/>
                  <a:gd name="T9" fmla="*/ 50 h 97"/>
                  <a:gd name="T10" fmla="*/ 41 w 106"/>
                  <a:gd name="T11" fmla="*/ 23 h 97"/>
                  <a:gd name="T12" fmla="*/ 45 w 106"/>
                  <a:gd name="T13" fmla="*/ 9 h 97"/>
                  <a:gd name="T14" fmla="*/ 27 w 106"/>
                  <a:gd name="T15" fmla="*/ 0 h 97"/>
                  <a:gd name="T16" fmla="*/ 0 w 106"/>
                  <a:gd name="T17" fmla="*/ 64 h 97"/>
                  <a:gd name="T18" fmla="*/ 62 w 106"/>
                  <a:gd name="T19" fmla="*/ 97 h 97"/>
                  <a:gd name="T20" fmla="*/ 77 w 106"/>
                  <a:gd name="T21" fmla="*/ 8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97">
                    <a:moveTo>
                      <a:pt x="77" y="84"/>
                    </a:moveTo>
                    <a:cubicBezTo>
                      <a:pt x="106" y="59"/>
                      <a:pt x="106" y="59"/>
                      <a:pt x="106" y="59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1" y="52"/>
                      <a:pt x="95" y="46"/>
                      <a:pt x="90" y="41"/>
                    </a:cubicBezTo>
                    <a:cubicBezTo>
                      <a:pt x="85" y="47"/>
                      <a:pt x="77" y="50"/>
                      <a:pt x="69" y="50"/>
                    </a:cubicBezTo>
                    <a:cubicBezTo>
                      <a:pt x="54" y="50"/>
                      <a:pt x="41" y="38"/>
                      <a:pt x="41" y="23"/>
                    </a:cubicBezTo>
                    <a:cubicBezTo>
                      <a:pt x="41" y="18"/>
                      <a:pt x="43" y="13"/>
                      <a:pt x="45" y="9"/>
                    </a:cubicBezTo>
                    <a:cubicBezTo>
                      <a:pt x="39" y="6"/>
                      <a:pt x="33" y="3"/>
                      <a:pt x="27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4" y="70"/>
                      <a:pt x="45" y="82"/>
                      <a:pt x="62" y="97"/>
                    </a:cubicBezTo>
                    <a:lnTo>
                      <a:pt x="77" y="84"/>
                    </a:lnTo>
                    <a:close/>
                  </a:path>
                </a:pathLst>
              </a:custGeom>
              <a:solidFill>
                <a:srgbClr val="E84C22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710942" y="4468395"/>
                <a:ext cx="1296536" cy="408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Oman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2.8%</a:t>
                </a:r>
              </a:p>
            </p:txBody>
          </p:sp>
          <p:sp>
            <p:nvSpPr>
              <p:cNvPr id="114" name="Freeform 250"/>
              <p:cNvSpPr>
                <a:spLocks/>
              </p:cNvSpPr>
              <p:nvPr/>
            </p:nvSpPr>
            <p:spPr bwMode="gray">
              <a:xfrm>
                <a:off x="1719578" y="4564815"/>
                <a:ext cx="455163" cy="343702"/>
              </a:xfrm>
              <a:custGeom>
                <a:avLst/>
                <a:gdLst>
                  <a:gd name="T0" fmla="*/ 34 w 270"/>
                  <a:gd name="T1" fmla="*/ 8 h 232"/>
                  <a:gd name="T2" fmla="*/ 42 w 270"/>
                  <a:gd name="T3" fmla="*/ 24 h 232"/>
                  <a:gd name="T4" fmla="*/ 36 w 270"/>
                  <a:gd name="T5" fmla="*/ 30 h 232"/>
                  <a:gd name="T6" fmla="*/ 30 w 270"/>
                  <a:gd name="T7" fmla="*/ 36 h 232"/>
                  <a:gd name="T8" fmla="*/ 26 w 270"/>
                  <a:gd name="T9" fmla="*/ 40 h 232"/>
                  <a:gd name="T10" fmla="*/ 0 w 270"/>
                  <a:gd name="T11" fmla="*/ 40 h 232"/>
                  <a:gd name="T12" fmla="*/ 6 w 270"/>
                  <a:gd name="T13" fmla="*/ 56 h 232"/>
                  <a:gd name="T14" fmla="*/ 8 w 270"/>
                  <a:gd name="T15" fmla="*/ 60 h 232"/>
                  <a:gd name="T16" fmla="*/ 12 w 270"/>
                  <a:gd name="T17" fmla="*/ 68 h 232"/>
                  <a:gd name="T18" fmla="*/ 18 w 270"/>
                  <a:gd name="T19" fmla="*/ 78 h 232"/>
                  <a:gd name="T20" fmla="*/ 26 w 270"/>
                  <a:gd name="T21" fmla="*/ 90 h 232"/>
                  <a:gd name="T22" fmla="*/ 38 w 270"/>
                  <a:gd name="T23" fmla="*/ 110 h 232"/>
                  <a:gd name="T24" fmla="*/ 42 w 270"/>
                  <a:gd name="T25" fmla="*/ 118 h 232"/>
                  <a:gd name="T26" fmla="*/ 52 w 270"/>
                  <a:gd name="T27" fmla="*/ 140 h 232"/>
                  <a:gd name="T28" fmla="*/ 68 w 270"/>
                  <a:gd name="T29" fmla="*/ 170 h 232"/>
                  <a:gd name="T30" fmla="*/ 80 w 270"/>
                  <a:gd name="T31" fmla="*/ 188 h 232"/>
                  <a:gd name="T32" fmla="*/ 92 w 270"/>
                  <a:gd name="T33" fmla="*/ 212 h 232"/>
                  <a:gd name="T34" fmla="*/ 96 w 270"/>
                  <a:gd name="T35" fmla="*/ 212 h 232"/>
                  <a:gd name="T36" fmla="*/ 100 w 270"/>
                  <a:gd name="T37" fmla="*/ 210 h 232"/>
                  <a:gd name="T38" fmla="*/ 104 w 270"/>
                  <a:gd name="T39" fmla="*/ 206 h 232"/>
                  <a:gd name="T40" fmla="*/ 104 w 270"/>
                  <a:gd name="T41" fmla="*/ 202 h 232"/>
                  <a:gd name="T42" fmla="*/ 106 w 270"/>
                  <a:gd name="T43" fmla="*/ 204 h 232"/>
                  <a:gd name="T44" fmla="*/ 110 w 270"/>
                  <a:gd name="T45" fmla="*/ 204 h 232"/>
                  <a:gd name="T46" fmla="*/ 136 w 270"/>
                  <a:gd name="T47" fmla="*/ 232 h 232"/>
                  <a:gd name="T48" fmla="*/ 140 w 270"/>
                  <a:gd name="T49" fmla="*/ 228 h 232"/>
                  <a:gd name="T50" fmla="*/ 146 w 270"/>
                  <a:gd name="T51" fmla="*/ 220 h 232"/>
                  <a:gd name="T52" fmla="*/ 152 w 270"/>
                  <a:gd name="T53" fmla="*/ 212 h 232"/>
                  <a:gd name="T54" fmla="*/ 158 w 270"/>
                  <a:gd name="T55" fmla="*/ 204 h 232"/>
                  <a:gd name="T56" fmla="*/ 166 w 270"/>
                  <a:gd name="T57" fmla="*/ 200 h 232"/>
                  <a:gd name="T58" fmla="*/ 194 w 270"/>
                  <a:gd name="T59" fmla="*/ 188 h 232"/>
                  <a:gd name="T60" fmla="*/ 220 w 270"/>
                  <a:gd name="T61" fmla="*/ 184 h 232"/>
                  <a:gd name="T62" fmla="*/ 224 w 270"/>
                  <a:gd name="T63" fmla="*/ 182 h 232"/>
                  <a:gd name="T64" fmla="*/ 248 w 270"/>
                  <a:gd name="T65" fmla="*/ 170 h 232"/>
                  <a:gd name="T66" fmla="*/ 268 w 270"/>
                  <a:gd name="T67" fmla="*/ 148 h 232"/>
                  <a:gd name="T68" fmla="*/ 268 w 270"/>
                  <a:gd name="T69" fmla="*/ 132 h 232"/>
                  <a:gd name="T70" fmla="*/ 268 w 270"/>
                  <a:gd name="T71" fmla="*/ 126 h 232"/>
                  <a:gd name="T72" fmla="*/ 270 w 270"/>
                  <a:gd name="T73" fmla="*/ 122 h 232"/>
                  <a:gd name="T74" fmla="*/ 234 w 270"/>
                  <a:gd name="T75" fmla="*/ 124 h 232"/>
                  <a:gd name="T76" fmla="*/ 232 w 270"/>
                  <a:gd name="T77" fmla="*/ 122 h 232"/>
                  <a:gd name="T78" fmla="*/ 228 w 270"/>
                  <a:gd name="T79" fmla="*/ 120 h 232"/>
                  <a:gd name="T80" fmla="*/ 228 w 270"/>
                  <a:gd name="T81" fmla="*/ 116 h 232"/>
                  <a:gd name="T82" fmla="*/ 220 w 270"/>
                  <a:gd name="T83" fmla="*/ 108 h 232"/>
                  <a:gd name="T84" fmla="*/ 216 w 270"/>
                  <a:gd name="T85" fmla="*/ 110 h 232"/>
                  <a:gd name="T86" fmla="*/ 210 w 270"/>
                  <a:gd name="T87" fmla="*/ 110 h 232"/>
                  <a:gd name="T88" fmla="*/ 206 w 270"/>
                  <a:gd name="T89" fmla="*/ 106 h 232"/>
                  <a:gd name="T90" fmla="*/ 202 w 270"/>
                  <a:gd name="T91" fmla="*/ 98 h 232"/>
                  <a:gd name="T92" fmla="*/ 196 w 270"/>
                  <a:gd name="T93" fmla="*/ 88 h 232"/>
                  <a:gd name="T94" fmla="*/ 192 w 270"/>
                  <a:gd name="T95" fmla="*/ 80 h 232"/>
                  <a:gd name="T96" fmla="*/ 172 w 270"/>
                  <a:gd name="T97" fmla="*/ 54 h 232"/>
                  <a:gd name="T98" fmla="*/ 154 w 270"/>
                  <a:gd name="T99" fmla="*/ 52 h 232"/>
                  <a:gd name="T100" fmla="*/ 150 w 270"/>
                  <a:gd name="T101" fmla="*/ 48 h 232"/>
                  <a:gd name="T102" fmla="*/ 144 w 270"/>
                  <a:gd name="T103" fmla="*/ 46 h 232"/>
                  <a:gd name="T104" fmla="*/ 138 w 270"/>
                  <a:gd name="T105" fmla="*/ 40 h 232"/>
                  <a:gd name="T106" fmla="*/ 130 w 270"/>
                  <a:gd name="T107" fmla="*/ 34 h 232"/>
                  <a:gd name="T108" fmla="*/ 120 w 270"/>
                  <a:gd name="T109" fmla="*/ 28 h 232"/>
                  <a:gd name="T110" fmla="*/ 102 w 270"/>
                  <a:gd name="T111" fmla="*/ 16 h 232"/>
                  <a:gd name="T112" fmla="*/ 68 w 270"/>
                  <a:gd name="T113" fmla="*/ 4 h 232"/>
                  <a:gd name="T114" fmla="*/ 62 w 270"/>
                  <a:gd name="T115" fmla="*/ 0 h 232"/>
                  <a:gd name="T116" fmla="*/ 58 w 270"/>
                  <a:gd name="T117" fmla="*/ 2 h 232"/>
                  <a:gd name="T118" fmla="*/ 54 w 270"/>
                  <a:gd name="T119" fmla="*/ 4 h 2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0"/>
                  <a:gd name="T181" fmla="*/ 0 h 232"/>
                  <a:gd name="T182" fmla="*/ 270 w 270"/>
                  <a:gd name="T183" fmla="*/ 232 h 23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-125591" y="4446148"/>
                <a:ext cx="1912725" cy="408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Saudi Arabia</a:t>
                </a:r>
                <a:r>
                  <a:rPr kumimoji="0" lang="ar-A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6.6</a:t>
                </a:r>
                <a:r>
                  <a:rPr kumimoji="0" lang="ar-A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C4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Roboto Light" pitchFamily="2" charset="0"/>
                    <a:cs typeface="Calibri" panose="020F0502020204030204" pitchFamily="34" charset="0"/>
                  </a:rPr>
                  <a:t>%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E3C43"/>
                  </a:solidFill>
                  <a:effectLst/>
                  <a:uLnTx/>
                  <a:uFillTx/>
                  <a:latin typeface="Calibri" panose="020F0502020204030204" pitchFamily="34" charset="0"/>
                  <a:ea typeface="Roboto Light" pitchFamily="2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>
              <a:duotone>
                <a:srgbClr val="CC99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624" y="3893020"/>
              <a:ext cx="1649936" cy="1645167"/>
            </a:xfrm>
            <a:prstGeom prst="rect">
              <a:avLst/>
            </a:prstGeom>
          </p:spPr>
        </p:pic>
      </p:grpSp>
      <p:sp>
        <p:nvSpPr>
          <p:cNvPr id="116" name="Rectangle 115"/>
          <p:cNvSpPr/>
          <p:nvPr/>
        </p:nvSpPr>
        <p:spPr>
          <a:xfrm>
            <a:off x="4876522" y="5950312"/>
            <a:ext cx="800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Iraq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 3.3%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534" y="3335106"/>
            <a:ext cx="3185245" cy="2679116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2729184" y="2991745"/>
            <a:ext cx="660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50.1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933464" y="3950010"/>
            <a:ext cx="671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41.4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597261" y="5103158"/>
            <a:ext cx="722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30.8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106918" y="5918785"/>
            <a:ext cx="697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26.3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464990" y="6540401"/>
            <a:ext cx="88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17.8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876522" y="6483530"/>
            <a:ext cx="9349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15.1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5529819" y="5545938"/>
            <a:ext cx="8146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14.6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5590889" y="4955765"/>
            <a:ext cx="920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13.1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5436176" y="4387090"/>
            <a:ext cx="12060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 12.2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909437" y="3854915"/>
            <a:ext cx="847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 Light" pitchFamily="2" charset="0"/>
                <a:cs typeface="Calibri" panose="020F0502020204030204" pitchFamily="34" charset="0"/>
              </a:rPr>
              <a:t>10.6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32972" y="1965742"/>
            <a:ext cx="3776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Including Free Zones &amp; Warehouse (Billions USD)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56D7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32972" y="1664993"/>
            <a:ext cx="492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Percentage &amp; Volume of Non-Oil Trading Partners, 2019</a:t>
            </a:r>
          </a:p>
        </p:txBody>
      </p:sp>
    </p:spTree>
    <p:extLst>
      <p:ext uri="{BB962C8B-B14F-4D97-AF65-F5344CB8AC3E}">
        <p14:creationId xmlns:p14="http://schemas.microsoft.com/office/powerpoint/2010/main" val="389035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/>
          <p:cNvSpPr/>
          <p:nvPr/>
        </p:nvSpPr>
        <p:spPr>
          <a:xfrm>
            <a:off x="532972" y="1155760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D8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UAE Innovation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AD83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Strategy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D833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32972" y="1722923"/>
            <a:ext cx="838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2015, the UAE released its National Innovation Strategy which prioritized 7 key sectors: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/>
          <a:srcRect r="3462" b="2030"/>
          <a:stretch/>
        </p:blipFill>
        <p:spPr>
          <a:xfrm>
            <a:off x="532972" y="2259309"/>
            <a:ext cx="2832517" cy="4064000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A2359B31-AE7E-44FF-86A8-1CA8F9637C2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9537" y="2259308"/>
            <a:ext cx="6395641" cy="494193"/>
          </a:xfrm>
          <a:prstGeom prst="rect">
            <a:avLst/>
          </a:prstGeom>
          <a:solidFill>
            <a:srgbClr val="AD833B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Renewable energy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2359B31-AE7E-44FF-86A8-1CA8F9637C2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9537" y="2851171"/>
            <a:ext cx="6395641" cy="494193"/>
          </a:xfrm>
          <a:prstGeom prst="rect">
            <a:avLst/>
          </a:prstGeom>
          <a:solidFill>
            <a:srgbClr val="AD833B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Transport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359B31-AE7E-44FF-86A8-1CA8F9637C2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9537" y="3446160"/>
            <a:ext cx="6395641" cy="494193"/>
          </a:xfrm>
          <a:prstGeom prst="rect">
            <a:avLst/>
          </a:prstGeom>
          <a:solidFill>
            <a:srgbClr val="AD833B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2359B31-AE7E-44FF-86A8-1CA8F9637C2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9537" y="4038023"/>
            <a:ext cx="6395641" cy="494193"/>
          </a:xfrm>
          <a:prstGeom prst="rect">
            <a:avLst/>
          </a:prstGeom>
          <a:solidFill>
            <a:srgbClr val="AD833B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2359B31-AE7E-44FF-86A8-1CA8F9637C21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9537" y="4629886"/>
            <a:ext cx="6395641" cy="494193"/>
          </a:xfrm>
          <a:prstGeom prst="rect">
            <a:avLst/>
          </a:prstGeom>
          <a:solidFill>
            <a:srgbClr val="AD833B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2359B31-AE7E-44FF-86A8-1CA8F9637C2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9537" y="5221749"/>
            <a:ext cx="6395641" cy="494193"/>
          </a:xfrm>
          <a:prstGeom prst="rect">
            <a:avLst/>
          </a:prstGeom>
          <a:solidFill>
            <a:srgbClr val="AD833B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359B31-AE7E-44FF-86A8-1CA8F9637C21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9537" y="5813612"/>
            <a:ext cx="6395641" cy="494193"/>
          </a:xfrm>
          <a:prstGeom prst="rect">
            <a:avLst/>
          </a:prstGeom>
          <a:solidFill>
            <a:srgbClr val="AD833B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</p:txBody>
      </p:sp>
      <p:sp>
        <p:nvSpPr>
          <p:cNvPr id="74" name="Isosceles Triangle 72">
            <a:extLst>
              <a:ext uri="{FF2B5EF4-FFF2-40B4-BE49-F238E27FC236}">
                <a16:creationId xmlns:a16="http://schemas.microsoft.com/office/drawing/2014/main" id="{8E2F1EF1-DE67-4577-89BC-00EB6A99C3CA}"/>
              </a:ext>
            </a:extLst>
          </p:cNvPr>
          <p:cNvSpPr/>
          <p:nvPr/>
        </p:nvSpPr>
        <p:spPr>
          <a:xfrm rot="16200000">
            <a:off x="3096510" y="3799761"/>
            <a:ext cx="2056865" cy="787109"/>
          </a:xfrm>
          <a:prstGeom prst="triangle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6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ED846D-DBB6-42E3-A5C3-F385E3D735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0645" y="2133601"/>
            <a:ext cx="8750709" cy="242856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Investment Environment</a:t>
            </a:r>
            <a:endParaRPr lang="ar-AE" sz="5400" dirty="0">
              <a:solidFill>
                <a:srgbClr val="AD83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2569" cy="10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 txBox="1">
            <a:spLocks/>
          </p:cNvSpPr>
          <p:nvPr/>
        </p:nvSpPr>
        <p:spPr>
          <a:xfrm flipH="1">
            <a:off x="11622256" y="6363617"/>
            <a:ext cx="577770" cy="4032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B119BD-BB28-4F00-BA08-3CD2300E0933}" type="slidenum">
              <a:rPr lang="en-US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7"/>
          <p:cNvSpPr>
            <a:spLocks/>
          </p:cNvSpPr>
          <p:nvPr/>
        </p:nvSpPr>
        <p:spPr bwMode="auto">
          <a:xfrm rot="18900000">
            <a:off x="1107620" y="5794225"/>
            <a:ext cx="1114229" cy="972418"/>
          </a:xfrm>
          <a:custGeom>
            <a:avLst/>
            <a:gdLst>
              <a:gd name="T0" fmla="*/ 1571625 w 21600"/>
              <a:gd name="T1" fmla="*/ 1371536 h 21475"/>
              <a:gd name="T2" fmla="*/ 1571625 w 21600"/>
              <a:gd name="T3" fmla="*/ 1371536 h 21475"/>
              <a:gd name="T4" fmla="*/ 1571625 w 21600"/>
              <a:gd name="T5" fmla="*/ 1371536 h 21475"/>
              <a:gd name="T6" fmla="*/ 1571625 w 21600"/>
              <a:gd name="T7" fmla="*/ 1371536 h 21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475">
                <a:moveTo>
                  <a:pt x="11225" y="0"/>
                </a:moveTo>
                <a:lnTo>
                  <a:pt x="0" y="12148"/>
                </a:lnTo>
                <a:lnTo>
                  <a:pt x="6689" y="19784"/>
                </a:lnTo>
                <a:cubicBezTo>
                  <a:pt x="7916" y="20999"/>
                  <a:pt x="9523" y="21599"/>
                  <a:pt x="11143" y="21453"/>
                </a:cubicBezTo>
                <a:cubicBezTo>
                  <a:pt x="12428" y="21336"/>
                  <a:pt x="13645" y="20752"/>
                  <a:pt x="14615" y="19784"/>
                </a:cubicBezTo>
                <a:lnTo>
                  <a:pt x="21600" y="11822"/>
                </a:lnTo>
                <a:lnTo>
                  <a:pt x="11225" y="0"/>
                </a:lnTo>
                <a:close/>
              </a:path>
            </a:pathLst>
          </a:custGeom>
          <a:solidFill>
            <a:srgbClr val="C6B07C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AutoShape 8"/>
          <p:cNvSpPr>
            <a:spLocks/>
          </p:cNvSpPr>
          <p:nvPr/>
        </p:nvSpPr>
        <p:spPr bwMode="auto">
          <a:xfrm rot="18900000">
            <a:off x="959993" y="5855375"/>
            <a:ext cx="1114228" cy="554864"/>
          </a:xfrm>
          <a:custGeom>
            <a:avLst/>
            <a:gdLst>
              <a:gd name="T0" fmla="*/ 1571625 w 21600"/>
              <a:gd name="T1" fmla="*/ 782638 h 21600"/>
              <a:gd name="T2" fmla="*/ 1571625 w 21600"/>
              <a:gd name="T3" fmla="*/ 782638 h 21600"/>
              <a:gd name="T4" fmla="*/ 1571625 w 21600"/>
              <a:gd name="T5" fmla="*/ 782638 h 21600"/>
              <a:gd name="T6" fmla="*/ 1571625 w 21600"/>
              <a:gd name="T7" fmla="*/ 7826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225" y="0"/>
                </a:moveTo>
                <a:lnTo>
                  <a:pt x="0" y="21408"/>
                </a:lnTo>
                <a:lnTo>
                  <a:pt x="92" y="21600"/>
                </a:lnTo>
                <a:lnTo>
                  <a:pt x="21220" y="21600"/>
                </a:lnTo>
                <a:lnTo>
                  <a:pt x="21600" y="20833"/>
                </a:lnTo>
                <a:lnTo>
                  <a:pt x="11225" y="0"/>
                </a:lnTo>
                <a:close/>
              </a:path>
            </a:pathLst>
          </a:custGeom>
          <a:solidFill>
            <a:srgbClr val="C6B0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id-ID" sz="14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AutoShape 12"/>
          <p:cNvSpPr>
            <a:spLocks/>
          </p:cNvSpPr>
          <p:nvPr/>
        </p:nvSpPr>
        <p:spPr bwMode="auto">
          <a:xfrm rot="18900000">
            <a:off x="1045640" y="4617394"/>
            <a:ext cx="1396163" cy="1351706"/>
          </a:xfrm>
          <a:custGeom>
            <a:avLst/>
            <a:gdLst>
              <a:gd name="T0" fmla="*/ 1969294 w 21508"/>
              <a:gd name="T1" fmla="*/ 1923344 h 21505"/>
              <a:gd name="T2" fmla="*/ 1969294 w 21508"/>
              <a:gd name="T3" fmla="*/ 1923344 h 21505"/>
              <a:gd name="T4" fmla="*/ 1969294 w 21508"/>
              <a:gd name="T5" fmla="*/ 1923344 h 21505"/>
              <a:gd name="T6" fmla="*/ 1969294 w 21508"/>
              <a:gd name="T7" fmla="*/ 1923344 h 215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08" h="21505">
                <a:moveTo>
                  <a:pt x="0" y="12130"/>
                </a:moveTo>
                <a:lnTo>
                  <a:pt x="9078" y="21504"/>
                </a:lnTo>
                <a:lnTo>
                  <a:pt x="17397" y="12913"/>
                </a:lnTo>
                <a:lnTo>
                  <a:pt x="17397" y="16980"/>
                </a:lnTo>
                <a:cubicBezTo>
                  <a:pt x="17856" y="17686"/>
                  <a:pt x="18608" y="18130"/>
                  <a:pt x="19430" y="18182"/>
                </a:cubicBezTo>
                <a:cubicBezTo>
                  <a:pt x="20187" y="18230"/>
                  <a:pt x="20928" y="17938"/>
                  <a:pt x="21462" y="17381"/>
                </a:cubicBezTo>
                <a:lnTo>
                  <a:pt x="21462" y="2207"/>
                </a:lnTo>
                <a:cubicBezTo>
                  <a:pt x="21599" y="1602"/>
                  <a:pt x="21424" y="965"/>
                  <a:pt x="20998" y="526"/>
                </a:cubicBezTo>
                <a:cubicBezTo>
                  <a:pt x="20572" y="86"/>
                  <a:pt x="19956" y="-95"/>
                  <a:pt x="19370" y="47"/>
                </a:cubicBezTo>
                <a:lnTo>
                  <a:pt x="5640" y="47"/>
                </a:lnTo>
                <a:cubicBezTo>
                  <a:pt x="4749" y="179"/>
                  <a:pt x="4087" y="967"/>
                  <a:pt x="4087" y="1897"/>
                </a:cubicBezTo>
                <a:cubicBezTo>
                  <a:pt x="4087" y="2826"/>
                  <a:pt x="4749" y="3615"/>
                  <a:pt x="5640" y="3747"/>
                </a:cubicBezTo>
                <a:lnTo>
                  <a:pt x="8458" y="3747"/>
                </a:lnTo>
                <a:lnTo>
                  <a:pt x="0" y="12130"/>
                </a:lnTo>
                <a:close/>
              </a:path>
            </a:pathLst>
          </a:custGeom>
          <a:solidFill>
            <a:srgbClr val="AA956F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2692612" y="6106409"/>
            <a:ext cx="238161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USD 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10.385</a:t>
            </a:r>
            <a:r>
              <a:rPr lang="ar-SA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Billion </a:t>
            </a:r>
            <a:endParaRPr lang="ar-AE" dirty="0">
              <a:solidFill>
                <a:srgbClr val="C6B07C">
                  <a:lumMod val="7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1240761" y="6030182"/>
            <a:ext cx="97534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2018</a:t>
            </a:r>
            <a:endParaRPr lang="ar-AE" dirty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1264271" y="4596202"/>
            <a:ext cx="97534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2019</a:t>
            </a:r>
          </a:p>
          <a:p>
            <a:pPr algn="ctr" rtl="1">
              <a:lnSpc>
                <a:spcPct val="130000"/>
              </a:lnSpc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30000"/>
              </a:lnSpc>
            </a:pPr>
            <a:r>
              <a:rPr lang="ar-AE" dirty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32.7%</a:t>
            </a:r>
          </a:p>
          <a:p>
            <a:pPr algn="ctr" rtl="1">
              <a:lnSpc>
                <a:spcPct val="130000"/>
              </a:lnSpc>
            </a:pPr>
            <a:endParaRPr lang="ar-AE" dirty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2685567" y="4742936"/>
            <a:ext cx="238161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USD 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13.787 </a:t>
            </a: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Billion </a:t>
            </a:r>
          </a:p>
        </p:txBody>
      </p:sp>
      <p:grpSp>
        <p:nvGrpSpPr>
          <p:cNvPr id="62" name="Group 7"/>
          <p:cNvGrpSpPr>
            <a:grpSpLocks/>
          </p:cNvGrpSpPr>
          <p:nvPr/>
        </p:nvGrpSpPr>
        <p:grpSpPr bwMode="auto">
          <a:xfrm flipH="1">
            <a:off x="3227063" y="3316148"/>
            <a:ext cx="1292678" cy="194304"/>
            <a:chOff x="-1" y="0"/>
            <a:chExt cx="3225535" cy="1097663"/>
          </a:xfrm>
        </p:grpSpPr>
        <p:sp>
          <p:nvSpPr>
            <p:cNvPr id="63" name="AutoShape 8"/>
            <p:cNvSpPr>
              <a:spLocks/>
            </p:cNvSpPr>
            <p:nvPr/>
          </p:nvSpPr>
          <p:spPr bwMode="auto">
            <a:xfrm>
              <a:off x="-1" y="173148"/>
              <a:ext cx="3225535" cy="924515"/>
            </a:xfrm>
            <a:custGeom>
              <a:avLst/>
              <a:gdLst>
                <a:gd name="T0" fmla="*/ 1612768 w 21600"/>
                <a:gd name="T1" fmla="*/ 462258 h 21242"/>
                <a:gd name="T2" fmla="*/ 1612768 w 21600"/>
                <a:gd name="T3" fmla="*/ 462258 h 21242"/>
                <a:gd name="T4" fmla="*/ 1612768 w 21600"/>
                <a:gd name="T5" fmla="*/ 462258 h 21242"/>
                <a:gd name="T6" fmla="*/ 1612768 w 21600"/>
                <a:gd name="T7" fmla="*/ 462258 h 21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242">
                  <a:moveTo>
                    <a:pt x="0" y="0"/>
                  </a:moveTo>
                  <a:lnTo>
                    <a:pt x="0" y="17573"/>
                  </a:lnTo>
                  <a:cubicBezTo>
                    <a:pt x="0" y="18512"/>
                    <a:pt x="1052" y="19449"/>
                    <a:pt x="3161" y="20166"/>
                  </a:cubicBezTo>
                  <a:cubicBezTo>
                    <a:pt x="7378" y="21599"/>
                    <a:pt x="14221" y="21599"/>
                    <a:pt x="18438" y="20166"/>
                  </a:cubicBezTo>
                  <a:cubicBezTo>
                    <a:pt x="20547" y="19449"/>
                    <a:pt x="21599" y="18512"/>
                    <a:pt x="21599" y="17573"/>
                  </a:cubicBezTo>
                  <a:lnTo>
                    <a:pt x="215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C3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9"/>
            <p:cNvSpPr>
              <a:spLocks/>
            </p:cNvSpPr>
            <p:nvPr/>
          </p:nvSpPr>
          <p:spPr bwMode="auto">
            <a:xfrm>
              <a:off x="-1" y="0"/>
              <a:ext cx="3225535" cy="319291"/>
            </a:xfrm>
            <a:custGeom>
              <a:avLst/>
              <a:gdLst>
                <a:gd name="T0" fmla="*/ 1612686 w 19679"/>
                <a:gd name="T1" fmla="*/ 175230 h 19679"/>
                <a:gd name="T2" fmla="*/ 1612686 w 19679"/>
                <a:gd name="T3" fmla="*/ 175230 h 19679"/>
                <a:gd name="T4" fmla="*/ 1612686 w 19679"/>
                <a:gd name="T5" fmla="*/ 175230 h 19679"/>
                <a:gd name="T6" fmla="*/ 1612686 w 19679"/>
                <a:gd name="T7" fmla="*/ 17523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C6B07C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F001710-DF2C-4C92-B48E-314694D20488}"/>
              </a:ext>
            </a:extLst>
          </p:cNvPr>
          <p:cNvSpPr/>
          <p:nvPr/>
        </p:nvSpPr>
        <p:spPr>
          <a:xfrm flipH="1">
            <a:off x="3412095" y="1970321"/>
            <a:ext cx="981504" cy="685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sz="36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24</a:t>
            </a:r>
            <a:endParaRPr lang="ar-AE" sz="36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1CB89C-51A6-4C61-8D7B-AB4186AC5A3C}"/>
              </a:ext>
            </a:extLst>
          </p:cNvPr>
          <p:cNvSpPr txBox="1"/>
          <p:nvPr/>
        </p:nvSpPr>
        <p:spPr>
          <a:xfrm flipH="1">
            <a:off x="1070684" y="1540978"/>
            <a:ext cx="3837668" cy="415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Inflows of Inward Investments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3282259" y="3541102"/>
            <a:ext cx="1077534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Globally</a:t>
            </a:r>
            <a:endParaRPr lang="ar-AE" sz="14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91CB89C-51A6-4C61-8D7B-AB4186AC5A3C}"/>
              </a:ext>
            </a:extLst>
          </p:cNvPr>
          <p:cNvSpPr txBox="1"/>
          <p:nvPr/>
        </p:nvSpPr>
        <p:spPr>
          <a:xfrm flipH="1">
            <a:off x="7309938" y="1546482"/>
            <a:ext cx="4246394" cy="372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Outflow of Foreign Investment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6383409" y="3767328"/>
            <a:ext cx="0" cy="2766200"/>
          </a:xfrm>
          <a:prstGeom prst="line">
            <a:avLst/>
          </a:prstGeom>
          <a:noFill/>
          <a:ln w="12700" cap="flat" cmpd="sng" algn="ctr">
            <a:solidFill>
              <a:srgbClr val="C6B07C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09184F06-BBE1-4EF7-854E-321F3A22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838" y="2240840"/>
            <a:ext cx="1954652" cy="1453962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8589741" y="4811729"/>
            <a:ext cx="238161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USD 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15.9</a:t>
            </a: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Billion</a:t>
            </a:r>
          </a:p>
        </p:txBody>
      </p:sp>
      <p:sp>
        <p:nvSpPr>
          <p:cNvPr id="72" name="Bent Arrow 71"/>
          <p:cNvSpPr/>
          <p:nvPr/>
        </p:nvSpPr>
        <p:spPr>
          <a:xfrm rot="5400000">
            <a:off x="5085868" y="1580673"/>
            <a:ext cx="752111" cy="1152088"/>
          </a:xfrm>
          <a:prstGeom prst="bentArrow">
            <a:avLst>
              <a:gd name="adj1" fmla="val 14912"/>
              <a:gd name="adj2" fmla="val 29563"/>
              <a:gd name="adj3" fmla="val 25000"/>
              <a:gd name="adj4" fmla="val 40779"/>
            </a:avLst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3" name="Bent Arrow 72"/>
          <p:cNvSpPr/>
          <p:nvPr/>
        </p:nvSpPr>
        <p:spPr>
          <a:xfrm>
            <a:off x="6258088" y="1676294"/>
            <a:ext cx="1001903" cy="800062"/>
          </a:xfrm>
          <a:prstGeom prst="bentArrow">
            <a:avLst>
              <a:gd name="adj1" fmla="val 15917"/>
              <a:gd name="adj2" fmla="val 24661"/>
              <a:gd name="adj3" fmla="val 25000"/>
              <a:gd name="adj4" fmla="val 44903"/>
            </a:avLst>
          </a:prstGeom>
          <a:solidFill>
            <a:srgbClr val="DAC3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AutoShape 12"/>
          <p:cNvSpPr>
            <a:spLocks/>
          </p:cNvSpPr>
          <p:nvPr/>
        </p:nvSpPr>
        <p:spPr bwMode="auto">
          <a:xfrm flipH="1">
            <a:off x="3576927" y="2652532"/>
            <a:ext cx="612983" cy="630578"/>
          </a:xfrm>
          <a:custGeom>
            <a:avLst/>
            <a:gdLst>
              <a:gd name="T0" fmla="*/ 1189038 w 21600"/>
              <a:gd name="T1" fmla="*/ 1223169 h 21600"/>
              <a:gd name="T2" fmla="*/ 1189038 w 21600"/>
              <a:gd name="T3" fmla="*/ 1223169 h 21600"/>
              <a:gd name="T4" fmla="*/ 1189038 w 21600"/>
              <a:gd name="T5" fmla="*/ 1223169 h 21600"/>
              <a:gd name="T6" fmla="*/ 1189038 w 21600"/>
              <a:gd name="T7" fmla="*/ 12231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302" y="5583"/>
                </a:moveTo>
                <a:cubicBezTo>
                  <a:pt x="18887" y="6051"/>
                  <a:pt x="17598" y="6715"/>
                  <a:pt x="16236" y="7281"/>
                </a:cubicBezTo>
                <a:cubicBezTo>
                  <a:pt x="16017" y="6410"/>
                  <a:pt x="15706" y="5492"/>
                  <a:pt x="15309" y="4605"/>
                </a:cubicBezTo>
                <a:lnTo>
                  <a:pt x="15309" y="3402"/>
                </a:lnTo>
                <a:lnTo>
                  <a:pt x="17468" y="3402"/>
                </a:lnTo>
                <a:lnTo>
                  <a:pt x="17468" y="2352"/>
                </a:lnTo>
                <a:lnTo>
                  <a:pt x="20254" y="2352"/>
                </a:lnTo>
                <a:cubicBezTo>
                  <a:pt x="20254" y="2412"/>
                  <a:pt x="20254" y="2479"/>
                  <a:pt x="20254" y="2551"/>
                </a:cubicBezTo>
                <a:cubicBezTo>
                  <a:pt x="20264" y="3418"/>
                  <a:pt x="20066" y="4788"/>
                  <a:pt x="19302" y="5583"/>
                </a:cubicBezTo>
                <a:close/>
                <a:moveTo>
                  <a:pt x="8608" y="13621"/>
                </a:moveTo>
                <a:cubicBezTo>
                  <a:pt x="8562" y="13708"/>
                  <a:pt x="8427" y="13787"/>
                  <a:pt x="8322" y="13787"/>
                </a:cubicBezTo>
                <a:cubicBezTo>
                  <a:pt x="8312" y="13787"/>
                  <a:pt x="8307" y="13787"/>
                  <a:pt x="8302" y="13787"/>
                </a:cubicBezTo>
                <a:cubicBezTo>
                  <a:pt x="8025" y="13747"/>
                  <a:pt x="8053" y="13677"/>
                  <a:pt x="7959" y="13617"/>
                </a:cubicBezTo>
                <a:cubicBezTo>
                  <a:pt x="6784" y="12501"/>
                  <a:pt x="6112" y="11328"/>
                  <a:pt x="6122" y="9574"/>
                </a:cubicBezTo>
                <a:cubicBezTo>
                  <a:pt x="6122" y="8380"/>
                  <a:pt x="6456" y="6808"/>
                  <a:pt x="7021" y="5233"/>
                </a:cubicBezTo>
                <a:cubicBezTo>
                  <a:pt x="7116" y="4980"/>
                  <a:pt x="7164" y="4848"/>
                  <a:pt x="7230" y="4738"/>
                </a:cubicBezTo>
                <a:cubicBezTo>
                  <a:pt x="7278" y="4711"/>
                  <a:pt x="7220" y="4605"/>
                  <a:pt x="7548" y="4545"/>
                </a:cubicBezTo>
                <a:cubicBezTo>
                  <a:pt x="7890" y="4601"/>
                  <a:pt x="7870" y="4824"/>
                  <a:pt x="7885" y="4835"/>
                </a:cubicBezTo>
                <a:cubicBezTo>
                  <a:pt x="7895" y="4884"/>
                  <a:pt x="7895" y="4911"/>
                  <a:pt x="7895" y="4943"/>
                </a:cubicBezTo>
                <a:cubicBezTo>
                  <a:pt x="7890" y="5343"/>
                  <a:pt x="7646" y="6738"/>
                  <a:pt x="7646" y="8370"/>
                </a:cubicBezTo>
                <a:cubicBezTo>
                  <a:pt x="7646" y="8719"/>
                  <a:pt x="7657" y="9075"/>
                  <a:pt x="7688" y="9423"/>
                </a:cubicBezTo>
                <a:lnTo>
                  <a:pt x="7350" y="9453"/>
                </a:lnTo>
                <a:lnTo>
                  <a:pt x="7688" y="9423"/>
                </a:lnTo>
                <a:cubicBezTo>
                  <a:pt x="7760" y="10404"/>
                  <a:pt x="7994" y="11307"/>
                  <a:pt x="8218" y="12006"/>
                </a:cubicBezTo>
                <a:cubicBezTo>
                  <a:pt x="8437" y="12734"/>
                  <a:pt x="8633" y="13113"/>
                  <a:pt x="8659" y="13431"/>
                </a:cubicBezTo>
                <a:cubicBezTo>
                  <a:pt x="8659" y="13474"/>
                  <a:pt x="8654" y="13535"/>
                  <a:pt x="8608" y="13621"/>
                </a:cubicBezTo>
                <a:close/>
                <a:moveTo>
                  <a:pt x="2297" y="5575"/>
                </a:moveTo>
                <a:cubicBezTo>
                  <a:pt x="1527" y="4788"/>
                  <a:pt x="1334" y="3425"/>
                  <a:pt x="1340" y="2555"/>
                </a:cubicBezTo>
                <a:cubicBezTo>
                  <a:pt x="1340" y="2485"/>
                  <a:pt x="1340" y="2412"/>
                  <a:pt x="1345" y="2352"/>
                </a:cubicBezTo>
                <a:lnTo>
                  <a:pt x="4133" y="2352"/>
                </a:lnTo>
                <a:lnTo>
                  <a:pt x="4133" y="3402"/>
                </a:lnTo>
                <a:lnTo>
                  <a:pt x="6290" y="3402"/>
                </a:lnTo>
                <a:lnTo>
                  <a:pt x="6290" y="4615"/>
                </a:lnTo>
                <a:cubicBezTo>
                  <a:pt x="5893" y="5495"/>
                  <a:pt x="5582" y="6410"/>
                  <a:pt x="5363" y="7281"/>
                </a:cubicBezTo>
                <a:cubicBezTo>
                  <a:pt x="4001" y="6715"/>
                  <a:pt x="2712" y="6051"/>
                  <a:pt x="2297" y="5575"/>
                </a:cubicBezTo>
                <a:close/>
                <a:moveTo>
                  <a:pt x="21600" y="2551"/>
                </a:moveTo>
                <a:cubicBezTo>
                  <a:pt x="21600" y="1999"/>
                  <a:pt x="21543" y="1631"/>
                  <a:pt x="21543" y="1610"/>
                </a:cubicBezTo>
                <a:cubicBezTo>
                  <a:pt x="21497" y="1285"/>
                  <a:pt x="21215" y="1049"/>
                  <a:pt x="20878" y="1049"/>
                </a:cubicBezTo>
                <a:lnTo>
                  <a:pt x="17468" y="1049"/>
                </a:lnTo>
                <a:lnTo>
                  <a:pt x="17468" y="0"/>
                </a:lnTo>
                <a:lnTo>
                  <a:pt x="4133" y="0"/>
                </a:lnTo>
                <a:lnTo>
                  <a:pt x="4133" y="1049"/>
                </a:lnTo>
                <a:lnTo>
                  <a:pt x="721" y="1049"/>
                </a:lnTo>
                <a:cubicBezTo>
                  <a:pt x="384" y="1049"/>
                  <a:pt x="102" y="1285"/>
                  <a:pt x="56" y="1605"/>
                </a:cubicBezTo>
                <a:cubicBezTo>
                  <a:pt x="51" y="1631"/>
                  <a:pt x="0" y="1999"/>
                  <a:pt x="0" y="2555"/>
                </a:cubicBezTo>
                <a:cubicBezTo>
                  <a:pt x="10" y="3561"/>
                  <a:pt x="150" y="5216"/>
                  <a:pt x="1304" y="6463"/>
                </a:cubicBezTo>
                <a:cubicBezTo>
                  <a:pt x="2104" y="7281"/>
                  <a:pt x="3591" y="7978"/>
                  <a:pt x="5098" y="8583"/>
                </a:cubicBezTo>
                <a:cubicBezTo>
                  <a:pt x="5042" y="8982"/>
                  <a:pt x="5005" y="9357"/>
                  <a:pt x="5005" y="9689"/>
                </a:cubicBezTo>
                <a:cubicBezTo>
                  <a:pt x="5005" y="12418"/>
                  <a:pt x="7001" y="14688"/>
                  <a:pt x="9652" y="15203"/>
                </a:cubicBezTo>
                <a:lnTo>
                  <a:pt x="9652" y="16589"/>
                </a:lnTo>
                <a:lnTo>
                  <a:pt x="4989" y="20909"/>
                </a:lnTo>
                <a:cubicBezTo>
                  <a:pt x="4989" y="20909"/>
                  <a:pt x="6306" y="21599"/>
                  <a:pt x="10910" y="21599"/>
                </a:cubicBezTo>
                <a:cubicBezTo>
                  <a:pt x="15517" y="21599"/>
                  <a:pt x="16610" y="20909"/>
                  <a:pt x="16610" y="20909"/>
                </a:cubicBezTo>
                <a:lnTo>
                  <a:pt x="11946" y="16589"/>
                </a:lnTo>
                <a:lnTo>
                  <a:pt x="11946" y="15209"/>
                </a:lnTo>
                <a:cubicBezTo>
                  <a:pt x="14598" y="14688"/>
                  <a:pt x="16594" y="12418"/>
                  <a:pt x="16594" y="9689"/>
                </a:cubicBezTo>
                <a:cubicBezTo>
                  <a:pt x="16594" y="9357"/>
                  <a:pt x="16557" y="8979"/>
                  <a:pt x="16501" y="8583"/>
                </a:cubicBezTo>
                <a:cubicBezTo>
                  <a:pt x="18008" y="7978"/>
                  <a:pt x="19495" y="7281"/>
                  <a:pt x="20295" y="6463"/>
                </a:cubicBezTo>
                <a:cubicBezTo>
                  <a:pt x="21444" y="5213"/>
                  <a:pt x="21589" y="3561"/>
                  <a:pt x="21600" y="2551"/>
                </a:cubicBezTo>
                <a:close/>
              </a:path>
            </a:pathLst>
          </a:custGeom>
          <a:solidFill>
            <a:srgbClr val="DAC386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5" name="Group 7"/>
          <p:cNvGrpSpPr>
            <a:grpSpLocks/>
          </p:cNvGrpSpPr>
          <p:nvPr/>
        </p:nvGrpSpPr>
        <p:grpSpPr bwMode="auto">
          <a:xfrm flipH="1">
            <a:off x="1657999" y="3389914"/>
            <a:ext cx="1292678" cy="115889"/>
            <a:chOff x="-1" y="0"/>
            <a:chExt cx="3225535" cy="1097663"/>
          </a:xfrm>
        </p:grpSpPr>
        <p:sp>
          <p:nvSpPr>
            <p:cNvPr id="76" name="AutoShape 8"/>
            <p:cNvSpPr>
              <a:spLocks/>
            </p:cNvSpPr>
            <p:nvPr/>
          </p:nvSpPr>
          <p:spPr bwMode="auto">
            <a:xfrm>
              <a:off x="-1" y="173148"/>
              <a:ext cx="3225535" cy="924515"/>
            </a:xfrm>
            <a:custGeom>
              <a:avLst/>
              <a:gdLst>
                <a:gd name="T0" fmla="*/ 1612768 w 21600"/>
                <a:gd name="T1" fmla="*/ 462258 h 21242"/>
                <a:gd name="T2" fmla="*/ 1612768 w 21600"/>
                <a:gd name="T3" fmla="*/ 462258 h 21242"/>
                <a:gd name="T4" fmla="*/ 1612768 w 21600"/>
                <a:gd name="T5" fmla="*/ 462258 h 21242"/>
                <a:gd name="T6" fmla="*/ 1612768 w 21600"/>
                <a:gd name="T7" fmla="*/ 462258 h 21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242">
                  <a:moveTo>
                    <a:pt x="0" y="0"/>
                  </a:moveTo>
                  <a:lnTo>
                    <a:pt x="0" y="17573"/>
                  </a:lnTo>
                  <a:cubicBezTo>
                    <a:pt x="0" y="18512"/>
                    <a:pt x="1052" y="19449"/>
                    <a:pt x="3161" y="20166"/>
                  </a:cubicBezTo>
                  <a:cubicBezTo>
                    <a:pt x="7378" y="21599"/>
                    <a:pt x="14221" y="21599"/>
                    <a:pt x="18438" y="20166"/>
                  </a:cubicBezTo>
                  <a:cubicBezTo>
                    <a:pt x="20547" y="19449"/>
                    <a:pt x="21599" y="18512"/>
                    <a:pt x="21599" y="17573"/>
                  </a:cubicBezTo>
                  <a:lnTo>
                    <a:pt x="215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C3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AutoShape 9"/>
            <p:cNvSpPr>
              <a:spLocks/>
            </p:cNvSpPr>
            <p:nvPr/>
          </p:nvSpPr>
          <p:spPr bwMode="auto">
            <a:xfrm>
              <a:off x="-1" y="0"/>
              <a:ext cx="3225535" cy="319291"/>
            </a:xfrm>
            <a:custGeom>
              <a:avLst/>
              <a:gdLst>
                <a:gd name="T0" fmla="*/ 1612686 w 19679"/>
                <a:gd name="T1" fmla="*/ 175230 h 19679"/>
                <a:gd name="T2" fmla="*/ 1612686 w 19679"/>
                <a:gd name="T3" fmla="*/ 175230 h 19679"/>
                <a:gd name="T4" fmla="*/ 1612686 w 19679"/>
                <a:gd name="T5" fmla="*/ 175230 h 19679"/>
                <a:gd name="T6" fmla="*/ 1612686 w 19679"/>
                <a:gd name="T7" fmla="*/ 17523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C6B07C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3333356" y="3790370"/>
            <a:ext cx="97534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2019</a:t>
            </a:r>
            <a:endParaRPr lang="ar-AE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001710-DF2C-4C92-B48E-314694D20488}"/>
              </a:ext>
            </a:extLst>
          </p:cNvPr>
          <p:cNvSpPr/>
          <p:nvPr/>
        </p:nvSpPr>
        <p:spPr>
          <a:xfrm flipH="1">
            <a:off x="10032687" y="1960381"/>
            <a:ext cx="981504" cy="685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sz="36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80" name="AutoShape 12"/>
          <p:cNvSpPr>
            <a:spLocks/>
          </p:cNvSpPr>
          <p:nvPr/>
        </p:nvSpPr>
        <p:spPr bwMode="auto">
          <a:xfrm flipH="1">
            <a:off x="2057561" y="2735373"/>
            <a:ext cx="612983" cy="630578"/>
          </a:xfrm>
          <a:custGeom>
            <a:avLst/>
            <a:gdLst>
              <a:gd name="T0" fmla="*/ 1189038 w 21600"/>
              <a:gd name="T1" fmla="*/ 1223169 h 21600"/>
              <a:gd name="T2" fmla="*/ 1189038 w 21600"/>
              <a:gd name="T3" fmla="*/ 1223169 h 21600"/>
              <a:gd name="T4" fmla="*/ 1189038 w 21600"/>
              <a:gd name="T5" fmla="*/ 1223169 h 21600"/>
              <a:gd name="T6" fmla="*/ 1189038 w 21600"/>
              <a:gd name="T7" fmla="*/ 12231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302" y="5583"/>
                </a:moveTo>
                <a:cubicBezTo>
                  <a:pt x="18887" y="6051"/>
                  <a:pt x="17598" y="6715"/>
                  <a:pt x="16236" y="7281"/>
                </a:cubicBezTo>
                <a:cubicBezTo>
                  <a:pt x="16017" y="6410"/>
                  <a:pt x="15706" y="5492"/>
                  <a:pt x="15309" y="4605"/>
                </a:cubicBezTo>
                <a:lnTo>
                  <a:pt x="15309" y="3402"/>
                </a:lnTo>
                <a:lnTo>
                  <a:pt x="17468" y="3402"/>
                </a:lnTo>
                <a:lnTo>
                  <a:pt x="17468" y="2352"/>
                </a:lnTo>
                <a:lnTo>
                  <a:pt x="20254" y="2352"/>
                </a:lnTo>
                <a:cubicBezTo>
                  <a:pt x="20254" y="2412"/>
                  <a:pt x="20254" y="2479"/>
                  <a:pt x="20254" y="2551"/>
                </a:cubicBezTo>
                <a:cubicBezTo>
                  <a:pt x="20264" y="3418"/>
                  <a:pt x="20066" y="4788"/>
                  <a:pt x="19302" y="5583"/>
                </a:cubicBezTo>
                <a:close/>
                <a:moveTo>
                  <a:pt x="8608" y="13621"/>
                </a:moveTo>
                <a:cubicBezTo>
                  <a:pt x="8562" y="13708"/>
                  <a:pt x="8427" y="13787"/>
                  <a:pt x="8322" y="13787"/>
                </a:cubicBezTo>
                <a:cubicBezTo>
                  <a:pt x="8312" y="13787"/>
                  <a:pt x="8307" y="13787"/>
                  <a:pt x="8302" y="13787"/>
                </a:cubicBezTo>
                <a:cubicBezTo>
                  <a:pt x="8025" y="13747"/>
                  <a:pt x="8053" y="13677"/>
                  <a:pt x="7959" y="13617"/>
                </a:cubicBezTo>
                <a:cubicBezTo>
                  <a:pt x="6784" y="12501"/>
                  <a:pt x="6112" y="11328"/>
                  <a:pt x="6122" y="9574"/>
                </a:cubicBezTo>
                <a:cubicBezTo>
                  <a:pt x="6122" y="8380"/>
                  <a:pt x="6456" y="6808"/>
                  <a:pt x="7021" y="5233"/>
                </a:cubicBezTo>
                <a:cubicBezTo>
                  <a:pt x="7116" y="4980"/>
                  <a:pt x="7164" y="4848"/>
                  <a:pt x="7230" y="4738"/>
                </a:cubicBezTo>
                <a:cubicBezTo>
                  <a:pt x="7278" y="4711"/>
                  <a:pt x="7220" y="4605"/>
                  <a:pt x="7548" y="4545"/>
                </a:cubicBezTo>
                <a:cubicBezTo>
                  <a:pt x="7890" y="4601"/>
                  <a:pt x="7870" y="4824"/>
                  <a:pt x="7885" y="4835"/>
                </a:cubicBezTo>
                <a:cubicBezTo>
                  <a:pt x="7895" y="4884"/>
                  <a:pt x="7895" y="4911"/>
                  <a:pt x="7895" y="4943"/>
                </a:cubicBezTo>
                <a:cubicBezTo>
                  <a:pt x="7890" y="5343"/>
                  <a:pt x="7646" y="6738"/>
                  <a:pt x="7646" y="8370"/>
                </a:cubicBezTo>
                <a:cubicBezTo>
                  <a:pt x="7646" y="8719"/>
                  <a:pt x="7657" y="9075"/>
                  <a:pt x="7688" y="9423"/>
                </a:cubicBezTo>
                <a:lnTo>
                  <a:pt x="7350" y="9453"/>
                </a:lnTo>
                <a:lnTo>
                  <a:pt x="7688" y="9423"/>
                </a:lnTo>
                <a:cubicBezTo>
                  <a:pt x="7760" y="10404"/>
                  <a:pt x="7994" y="11307"/>
                  <a:pt x="8218" y="12006"/>
                </a:cubicBezTo>
                <a:cubicBezTo>
                  <a:pt x="8437" y="12734"/>
                  <a:pt x="8633" y="13113"/>
                  <a:pt x="8659" y="13431"/>
                </a:cubicBezTo>
                <a:cubicBezTo>
                  <a:pt x="8659" y="13474"/>
                  <a:pt x="8654" y="13535"/>
                  <a:pt x="8608" y="13621"/>
                </a:cubicBezTo>
                <a:close/>
                <a:moveTo>
                  <a:pt x="2297" y="5575"/>
                </a:moveTo>
                <a:cubicBezTo>
                  <a:pt x="1527" y="4788"/>
                  <a:pt x="1334" y="3425"/>
                  <a:pt x="1340" y="2555"/>
                </a:cubicBezTo>
                <a:cubicBezTo>
                  <a:pt x="1340" y="2485"/>
                  <a:pt x="1340" y="2412"/>
                  <a:pt x="1345" y="2352"/>
                </a:cubicBezTo>
                <a:lnTo>
                  <a:pt x="4133" y="2352"/>
                </a:lnTo>
                <a:lnTo>
                  <a:pt x="4133" y="3402"/>
                </a:lnTo>
                <a:lnTo>
                  <a:pt x="6290" y="3402"/>
                </a:lnTo>
                <a:lnTo>
                  <a:pt x="6290" y="4615"/>
                </a:lnTo>
                <a:cubicBezTo>
                  <a:pt x="5893" y="5495"/>
                  <a:pt x="5582" y="6410"/>
                  <a:pt x="5363" y="7281"/>
                </a:cubicBezTo>
                <a:cubicBezTo>
                  <a:pt x="4001" y="6715"/>
                  <a:pt x="2712" y="6051"/>
                  <a:pt x="2297" y="5575"/>
                </a:cubicBezTo>
                <a:close/>
                <a:moveTo>
                  <a:pt x="21600" y="2551"/>
                </a:moveTo>
                <a:cubicBezTo>
                  <a:pt x="21600" y="1999"/>
                  <a:pt x="21543" y="1631"/>
                  <a:pt x="21543" y="1610"/>
                </a:cubicBezTo>
                <a:cubicBezTo>
                  <a:pt x="21497" y="1285"/>
                  <a:pt x="21215" y="1049"/>
                  <a:pt x="20878" y="1049"/>
                </a:cubicBezTo>
                <a:lnTo>
                  <a:pt x="17468" y="1049"/>
                </a:lnTo>
                <a:lnTo>
                  <a:pt x="17468" y="0"/>
                </a:lnTo>
                <a:lnTo>
                  <a:pt x="4133" y="0"/>
                </a:lnTo>
                <a:lnTo>
                  <a:pt x="4133" y="1049"/>
                </a:lnTo>
                <a:lnTo>
                  <a:pt x="721" y="1049"/>
                </a:lnTo>
                <a:cubicBezTo>
                  <a:pt x="384" y="1049"/>
                  <a:pt x="102" y="1285"/>
                  <a:pt x="56" y="1605"/>
                </a:cubicBezTo>
                <a:cubicBezTo>
                  <a:pt x="51" y="1631"/>
                  <a:pt x="0" y="1999"/>
                  <a:pt x="0" y="2555"/>
                </a:cubicBezTo>
                <a:cubicBezTo>
                  <a:pt x="10" y="3561"/>
                  <a:pt x="150" y="5216"/>
                  <a:pt x="1304" y="6463"/>
                </a:cubicBezTo>
                <a:cubicBezTo>
                  <a:pt x="2104" y="7281"/>
                  <a:pt x="3591" y="7978"/>
                  <a:pt x="5098" y="8583"/>
                </a:cubicBezTo>
                <a:cubicBezTo>
                  <a:pt x="5042" y="8982"/>
                  <a:pt x="5005" y="9357"/>
                  <a:pt x="5005" y="9689"/>
                </a:cubicBezTo>
                <a:cubicBezTo>
                  <a:pt x="5005" y="12418"/>
                  <a:pt x="7001" y="14688"/>
                  <a:pt x="9652" y="15203"/>
                </a:cubicBezTo>
                <a:lnTo>
                  <a:pt x="9652" y="16589"/>
                </a:lnTo>
                <a:lnTo>
                  <a:pt x="4989" y="20909"/>
                </a:lnTo>
                <a:cubicBezTo>
                  <a:pt x="4989" y="20909"/>
                  <a:pt x="6306" y="21599"/>
                  <a:pt x="10910" y="21599"/>
                </a:cubicBezTo>
                <a:cubicBezTo>
                  <a:pt x="15517" y="21599"/>
                  <a:pt x="16610" y="20909"/>
                  <a:pt x="16610" y="20909"/>
                </a:cubicBezTo>
                <a:lnTo>
                  <a:pt x="11946" y="16589"/>
                </a:lnTo>
                <a:lnTo>
                  <a:pt x="11946" y="15209"/>
                </a:lnTo>
                <a:cubicBezTo>
                  <a:pt x="14598" y="14688"/>
                  <a:pt x="16594" y="12418"/>
                  <a:pt x="16594" y="9689"/>
                </a:cubicBezTo>
                <a:cubicBezTo>
                  <a:pt x="16594" y="9357"/>
                  <a:pt x="16557" y="8979"/>
                  <a:pt x="16501" y="8583"/>
                </a:cubicBezTo>
                <a:cubicBezTo>
                  <a:pt x="18008" y="7978"/>
                  <a:pt x="19495" y="7281"/>
                  <a:pt x="20295" y="6463"/>
                </a:cubicBezTo>
                <a:cubicBezTo>
                  <a:pt x="21444" y="5213"/>
                  <a:pt x="21589" y="3561"/>
                  <a:pt x="21600" y="2551"/>
                </a:cubicBezTo>
                <a:close/>
              </a:path>
            </a:pathLst>
          </a:custGeom>
          <a:solidFill>
            <a:srgbClr val="DAC386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F001710-DF2C-4C92-B48E-314694D20488}"/>
              </a:ext>
            </a:extLst>
          </p:cNvPr>
          <p:cNvSpPr/>
          <p:nvPr/>
        </p:nvSpPr>
        <p:spPr>
          <a:xfrm flipH="1">
            <a:off x="1873301" y="2076325"/>
            <a:ext cx="981504" cy="685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sz="36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27</a:t>
            </a:r>
            <a:endParaRPr lang="ar-AE" sz="36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1764884" y="3541102"/>
            <a:ext cx="1077534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Globally</a:t>
            </a:r>
            <a:endParaRPr lang="ar-AE" sz="14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1815981" y="3790370"/>
            <a:ext cx="97534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2018</a:t>
            </a:r>
            <a:endParaRPr lang="ar-AE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2950677" y="3344408"/>
            <a:ext cx="276386" cy="62361"/>
          </a:xfrm>
          <a:prstGeom prst="line">
            <a:avLst/>
          </a:prstGeom>
          <a:noFill/>
          <a:ln w="28575" cap="flat" cmpd="sng" algn="ctr">
            <a:solidFill>
              <a:srgbClr val="DAC386"/>
            </a:solidFill>
            <a:prstDash val="solid"/>
            <a:miter lim="800000"/>
          </a:ln>
          <a:effectLst/>
        </p:spPr>
      </p:cxnSp>
      <p:sp>
        <p:nvSpPr>
          <p:cNvPr id="85" name="AutoShape 7"/>
          <p:cNvSpPr>
            <a:spLocks/>
          </p:cNvSpPr>
          <p:nvPr/>
        </p:nvSpPr>
        <p:spPr bwMode="auto">
          <a:xfrm rot="18900000">
            <a:off x="7402456" y="5794226"/>
            <a:ext cx="1114229" cy="972418"/>
          </a:xfrm>
          <a:custGeom>
            <a:avLst/>
            <a:gdLst>
              <a:gd name="T0" fmla="*/ 1571625 w 21600"/>
              <a:gd name="T1" fmla="*/ 1371536 h 21475"/>
              <a:gd name="T2" fmla="*/ 1571625 w 21600"/>
              <a:gd name="T3" fmla="*/ 1371536 h 21475"/>
              <a:gd name="T4" fmla="*/ 1571625 w 21600"/>
              <a:gd name="T5" fmla="*/ 1371536 h 21475"/>
              <a:gd name="T6" fmla="*/ 1571625 w 21600"/>
              <a:gd name="T7" fmla="*/ 1371536 h 214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475">
                <a:moveTo>
                  <a:pt x="11225" y="0"/>
                </a:moveTo>
                <a:lnTo>
                  <a:pt x="0" y="12148"/>
                </a:lnTo>
                <a:lnTo>
                  <a:pt x="6689" y="19784"/>
                </a:lnTo>
                <a:cubicBezTo>
                  <a:pt x="7916" y="20999"/>
                  <a:pt x="9523" y="21599"/>
                  <a:pt x="11143" y="21453"/>
                </a:cubicBezTo>
                <a:cubicBezTo>
                  <a:pt x="12428" y="21336"/>
                  <a:pt x="13645" y="20752"/>
                  <a:pt x="14615" y="19784"/>
                </a:cubicBezTo>
                <a:lnTo>
                  <a:pt x="21600" y="11822"/>
                </a:lnTo>
                <a:lnTo>
                  <a:pt x="11225" y="0"/>
                </a:lnTo>
                <a:close/>
              </a:path>
            </a:pathLst>
          </a:custGeom>
          <a:solidFill>
            <a:srgbClr val="C6B07C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AutoShape 8"/>
          <p:cNvSpPr>
            <a:spLocks/>
          </p:cNvSpPr>
          <p:nvPr/>
        </p:nvSpPr>
        <p:spPr bwMode="auto">
          <a:xfrm rot="18900000">
            <a:off x="7254829" y="5855376"/>
            <a:ext cx="1114228" cy="554864"/>
          </a:xfrm>
          <a:custGeom>
            <a:avLst/>
            <a:gdLst>
              <a:gd name="T0" fmla="*/ 1571625 w 21600"/>
              <a:gd name="T1" fmla="*/ 782638 h 21600"/>
              <a:gd name="T2" fmla="*/ 1571625 w 21600"/>
              <a:gd name="T3" fmla="*/ 782638 h 21600"/>
              <a:gd name="T4" fmla="*/ 1571625 w 21600"/>
              <a:gd name="T5" fmla="*/ 782638 h 21600"/>
              <a:gd name="T6" fmla="*/ 1571625 w 21600"/>
              <a:gd name="T7" fmla="*/ 7826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225" y="0"/>
                </a:moveTo>
                <a:lnTo>
                  <a:pt x="0" y="21408"/>
                </a:lnTo>
                <a:lnTo>
                  <a:pt x="92" y="21600"/>
                </a:lnTo>
                <a:lnTo>
                  <a:pt x="21220" y="21600"/>
                </a:lnTo>
                <a:lnTo>
                  <a:pt x="21600" y="20833"/>
                </a:lnTo>
                <a:lnTo>
                  <a:pt x="11225" y="0"/>
                </a:lnTo>
                <a:close/>
              </a:path>
            </a:pathLst>
          </a:custGeom>
          <a:solidFill>
            <a:srgbClr val="C6B0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id-ID" sz="140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AutoShape 12"/>
          <p:cNvSpPr>
            <a:spLocks/>
          </p:cNvSpPr>
          <p:nvPr/>
        </p:nvSpPr>
        <p:spPr bwMode="auto">
          <a:xfrm rot="18900000">
            <a:off x="7340476" y="4617395"/>
            <a:ext cx="1396163" cy="1351706"/>
          </a:xfrm>
          <a:custGeom>
            <a:avLst/>
            <a:gdLst>
              <a:gd name="T0" fmla="*/ 1969294 w 21508"/>
              <a:gd name="T1" fmla="*/ 1923344 h 21505"/>
              <a:gd name="T2" fmla="*/ 1969294 w 21508"/>
              <a:gd name="T3" fmla="*/ 1923344 h 21505"/>
              <a:gd name="T4" fmla="*/ 1969294 w 21508"/>
              <a:gd name="T5" fmla="*/ 1923344 h 21505"/>
              <a:gd name="T6" fmla="*/ 1969294 w 21508"/>
              <a:gd name="T7" fmla="*/ 1923344 h 215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08" h="21505">
                <a:moveTo>
                  <a:pt x="0" y="12130"/>
                </a:moveTo>
                <a:lnTo>
                  <a:pt x="9078" y="21504"/>
                </a:lnTo>
                <a:lnTo>
                  <a:pt x="17397" y="12913"/>
                </a:lnTo>
                <a:lnTo>
                  <a:pt x="17397" y="16980"/>
                </a:lnTo>
                <a:cubicBezTo>
                  <a:pt x="17856" y="17686"/>
                  <a:pt x="18608" y="18130"/>
                  <a:pt x="19430" y="18182"/>
                </a:cubicBezTo>
                <a:cubicBezTo>
                  <a:pt x="20187" y="18230"/>
                  <a:pt x="20928" y="17938"/>
                  <a:pt x="21462" y="17381"/>
                </a:cubicBezTo>
                <a:lnTo>
                  <a:pt x="21462" y="2207"/>
                </a:lnTo>
                <a:cubicBezTo>
                  <a:pt x="21599" y="1602"/>
                  <a:pt x="21424" y="965"/>
                  <a:pt x="20998" y="526"/>
                </a:cubicBezTo>
                <a:cubicBezTo>
                  <a:pt x="20572" y="86"/>
                  <a:pt x="19956" y="-95"/>
                  <a:pt x="19370" y="47"/>
                </a:cubicBezTo>
                <a:lnTo>
                  <a:pt x="5640" y="47"/>
                </a:lnTo>
                <a:cubicBezTo>
                  <a:pt x="4749" y="179"/>
                  <a:pt x="4087" y="967"/>
                  <a:pt x="4087" y="1897"/>
                </a:cubicBezTo>
                <a:cubicBezTo>
                  <a:pt x="4087" y="2826"/>
                  <a:pt x="4749" y="3615"/>
                  <a:pt x="5640" y="3747"/>
                </a:cubicBezTo>
                <a:lnTo>
                  <a:pt x="8458" y="3747"/>
                </a:lnTo>
                <a:lnTo>
                  <a:pt x="0" y="12130"/>
                </a:lnTo>
                <a:close/>
              </a:path>
            </a:pathLst>
          </a:custGeom>
          <a:solidFill>
            <a:srgbClr val="AA956F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7559107" y="6030182"/>
            <a:ext cx="97534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2018</a:t>
            </a:r>
            <a:endParaRPr lang="ar-AE" dirty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7559107" y="4596203"/>
            <a:ext cx="97534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2019</a:t>
            </a:r>
          </a:p>
          <a:p>
            <a:pPr algn="ctr" rtl="1">
              <a:lnSpc>
                <a:spcPct val="130000"/>
              </a:lnSpc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5.6 %</a:t>
            </a:r>
            <a:endParaRPr lang="ar-AE" dirty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</a:pPr>
            <a:endParaRPr lang="ar-AE" dirty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8860773" y="6081275"/>
            <a:ext cx="238161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USD 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15.06</a:t>
            </a:r>
            <a:r>
              <a:rPr lang="en-US" dirty="0">
                <a:solidFill>
                  <a:srgbClr val="C6B07C">
                    <a:lumMod val="7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Billion </a:t>
            </a:r>
            <a:endParaRPr lang="ar-AE" dirty="0">
              <a:solidFill>
                <a:srgbClr val="C6B07C">
                  <a:lumMod val="7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597B7E8-68DE-4FFC-8C6C-7E2309EAE1B0}"/>
              </a:ext>
            </a:extLst>
          </p:cNvPr>
          <p:cNvSpPr/>
          <p:nvPr/>
        </p:nvSpPr>
        <p:spPr>
          <a:xfrm flipH="1">
            <a:off x="8534448" y="2048623"/>
            <a:ext cx="981504" cy="685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sz="36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19</a:t>
            </a:r>
            <a:endParaRPr lang="ar-AE" sz="36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Group 7"/>
          <p:cNvGrpSpPr>
            <a:grpSpLocks/>
          </p:cNvGrpSpPr>
          <p:nvPr/>
        </p:nvGrpSpPr>
        <p:grpSpPr bwMode="auto">
          <a:xfrm flipH="1">
            <a:off x="9854135" y="3287772"/>
            <a:ext cx="1292678" cy="194304"/>
            <a:chOff x="-1" y="0"/>
            <a:chExt cx="3225535" cy="1097663"/>
          </a:xfrm>
        </p:grpSpPr>
        <p:sp>
          <p:nvSpPr>
            <p:cNvPr id="93" name="AutoShape 8"/>
            <p:cNvSpPr>
              <a:spLocks/>
            </p:cNvSpPr>
            <p:nvPr/>
          </p:nvSpPr>
          <p:spPr bwMode="auto">
            <a:xfrm>
              <a:off x="-1" y="173148"/>
              <a:ext cx="3225535" cy="924515"/>
            </a:xfrm>
            <a:custGeom>
              <a:avLst/>
              <a:gdLst>
                <a:gd name="T0" fmla="*/ 1612768 w 21600"/>
                <a:gd name="T1" fmla="*/ 462258 h 21242"/>
                <a:gd name="T2" fmla="*/ 1612768 w 21600"/>
                <a:gd name="T3" fmla="*/ 462258 h 21242"/>
                <a:gd name="T4" fmla="*/ 1612768 w 21600"/>
                <a:gd name="T5" fmla="*/ 462258 h 21242"/>
                <a:gd name="T6" fmla="*/ 1612768 w 21600"/>
                <a:gd name="T7" fmla="*/ 462258 h 21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242">
                  <a:moveTo>
                    <a:pt x="0" y="0"/>
                  </a:moveTo>
                  <a:lnTo>
                    <a:pt x="0" y="17573"/>
                  </a:lnTo>
                  <a:cubicBezTo>
                    <a:pt x="0" y="18512"/>
                    <a:pt x="1052" y="19449"/>
                    <a:pt x="3161" y="20166"/>
                  </a:cubicBezTo>
                  <a:cubicBezTo>
                    <a:pt x="7378" y="21599"/>
                    <a:pt x="14221" y="21599"/>
                    <a:pt x="18438" y="20166"/>
                  </a:cubicBezTo>
                  <a:cubicBezTo>
                    <a:pt x="20547" y="19449"/>
                    <a:pt x="21599" y="18512"/>
                    <a:pt x="21599" y="17573"/>
                  </a:cubicBezTo>
                  <a:lnTo>
                    <a:pt x="215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C3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AutoShape 9"/>
            <p:cNvSpPr>
              <a:spLocks/>
            </p:cNvSpPr>
            <p:nvPr/>
          </p:nvSpPr>
          <p:spPr bwMode="auto">
            <a:xfrm>
              <a:off x="-1" y="0"/>
              <a:ext cx="3225535" cy="319291"/>
            </a:xfrm>
            <a:custGeom>
              <a:avLst/>
              <a:gdLst>
                <a:gd name="T0" fmla="*/ 1612686 w 19679"/>
                <a:gd name="T1" fmla="*/ 175230 h 19679"/>
                <a:gd name="T2" fmla="*/ 1612686 w 19679"/>
                <a:gd name="T3" fmla="*/ 175230 h 19679"/>
                <a:gd name="T4" fmla="*/ 1612686 w 19679"/>
                <a:gd name="T5" fmla="*/ 175230 h 19679"/>
                <a:gd name="T6" fmla="*/ 1612686 w 19679"/>
                <a:gd name="T7" fmla="*/ 17523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C6B07C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9909331" y="3512726"/>
            <a:ext cx="1077534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Globally</a:t>
            </a:r>
            <a:endParaRPr lang="ar-AE" sz="14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AutoShape 12"/>
          <p:cNvSpPr>
            <a:spLocks/>
          </p:cNvSpPr>
          <p:nvPr/>
        </p:nvSpPr>
        <p:spPr bwMode="auto">
          <a:xfrm flipH="1">
            <a:off x="10203999" y="2624156"/>
            <a:ext cx="612983" cy="630578"/>
          </a:xfrm>
          <a:custGeom>
            <a:avLst/>
            <a:gdLst>
              <a:gd name="T0" fmla="*/ 1189038 w 21600"/>
              <a:gd name="T1" fmla="*/ 1223169 h 21600"/>
              <a:gd name="T2" fmla="*/ 1189038 w 21600"/>
              <a:gd name="T3" fmla="*/ 1223169 h 21600"/>
              <a:gd name="T4" fmla="*/ 1189038 w 21600"/>
              <a:gd name="T5" fmla="*/ 1223169 h 21600"/>
              <a:gd name="T6" fmla="*/ 1189038 w 21600"/>
              <a:gd name="T7" fmla="*/ 12231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302" y="5583"/>
                </a:moveTo>
                <a:cubicBezTo>
                  <a:pt x="18887" y="6051"/>
                  <a:pt x="17598" y="6715"/>
                  <a:pt x="16236" y="7281"/>
                </a:cubicBezTo>
                <a:cubicBezTo>
                  <a:pt x="16017" y="6410"/>
                  <a:pt x="15706" y="5492"/>
                  <a:pt x="15309" y="4605"/>
                </a:cubicBezTo>
                <a:lnTo>
                  <a:pt x="15309" y="3402"/>
                </a:lnTo>
                <a:lnTo>
                  <a:pt x="17468" y="3402"/>
                </a:lnTo>
                <a:lnTo>
                  <a:pt x="17468" y="2352"/>
                </a:lnTo>
                <a:lnTo>
                  <a:pt x="20254" y="2352"/>
                </a:lnTo>
                <a:cubicBezTo>
                  <a:pt x="20254" y="2412"/>
                  <a:pt x="20254" y="2479"/>
                  <a:pt x="20254" y="2551"/>
                </a:cubicBezTo>
                <a:cubicBezTo>
                  <a:pt x="20264" y="3418"/>
                  <a:pt x="20066" y="4788"/>
                  <a:pt x="19302" y="5583"/>
                </a:cubicBezTo>
                <a:close/>
                <a:moveTo>
                  <a:pt x="8608" y="13621"/>
                </a:moveTo>
                <a:cubicBezTo>
                  <a:pt x="8562" y="13708"/>
                  <a:pt x="8427" y="13787"/>
                  <a:pt x="8322" y="13787"/>
                </a:cubicBezTo>
                <a:cubicBezTo>
                  <a:pt x="8312" y="13787"/>
                  <a:pt x="8307" y="13787"/>
                  <a:pt x="8302" y="13787"/>
                </a:cubicBezTo>
                <a:cubicBezTo>
                  <a:pt x="8025" y="13747"/>
                  <a:pt x="8053" y="13677"/>
                  <a:pt x="7959" y="13617"/>
                </a:cubicBezTo>
                <a:cubicBezTo>
                  <a:pt x="6784" y="12501"/>
                  <a:pt x="6112" y="11328"/>
                  <a:pt x="6122" y="9574"/>
                </a:cubicBezTo>
                <a:cubicBezTo>
                  <a:pt x="6122" y="8380"/>
                  <a:pt x="6456" y="6808"/>
                  <a:pt x="7021" y="5233"/>
                </a:cubicBezTo>
                <a:cubicBezTo>
                  <a:pt x="7116" y="4980"/>
                  <a:pt x="7164" y="4848"/>
                  <a:pt x="7230" y="4738"/>
                </a:cubicBezTo>
                <a:cubicBezTo>
                  <a:pt x="7278" y="4711"/>
                  <a:pt x="7220" y="4605"/>
                  <a:pt x="7548" y="4545"/>
                </a:cubicBezTo>
                <a:cubicBezTo>
                  <a:pt x="7890" y="4601"/>
                  <a:pt x="7870" y="4824"/>
                  <a:pt x="7885" y="4835"/>
                </a:cubicBezTo>
                <a:cubicBezTo>
                  <a:pt x="7895" y="4884"/>
                  <a:pt x="7895" y="4911"/>
                  <a:pt x="7895" y="4943"/>
                </a:cubicBezTo>
                <a:cubicBezTo>
                  <a:pt x="7890" y="5343"/>
                  <a:pt x="7646" y="6738"/>
                  <a:pt x="7646" y="8370"/>
                </a:cubicBezTo>
                <a:cubicBezTo>
                  <a:pt x="7646" y="8719"/>
                  <a:pt x="7657" y="9075"/>
                  <a:pt x="7688" y="9423"/>
                </a:cubicBezTo>
                <a:lnTo>
                  <a:pt x="7350" y="9453"/>
                </a:lnTo>
                <a:lnTo>
                  <a:pt x="7688" y="9423"/>
                </a:lnTo>
                <a:cubicBezTo>
                  <a:pt x="7760" y="10404"/>
                  <a:pt x="7994" y="11307"/>
                  <a:pt x="8218" y="12006"/>
                </a:cubicBezTo>
                <a:cubicBezTo>
                  <a:pt x="8437" y="12734"/>
                  <a:pt x="8633" y="13113"/>
                  <a:pt x="8659" y="13431"/>
                </a:cubicBezTo>
                <a:cubicBezTo>
                  <a:pt x="8659" y="13474"/>
                  <a:pt x="8654" y="13535"/>
                  <a:pt x="8608" y="13621"/>
                </a:cubicBezTo>
                <a:close/>
                <a:moveTo>
                  <a:pt x="2297" y="5575"/>
                </a:moveTo>
                <a:cubicBezTo>
                  <a:pt x="1527" y="4788"/>
                  <a:pt x="1334" y="3425"/>
                  <a:pt x="1340" y="2555"/>
                </a:cubicBezTo>
                <a:cubicBezTo>
                  <a:pt x="1340" y="2485"/>
                  <a:pt x="1340" y="2412"/>
                  <a:pt x="1345" y="2352"/>
                </a:cubicBezTo>
                <a:lnTo>
                  <a:pt x="4133" y="2352"/>
                </a:lnTo>
                <a:lnTo>
                  <a:pt x="4133" y="3402"/>
                </a:lnTo>
                <a:lnTo>
                  <a:pt x="6290" y="3402"/>
                </a:lnTo>
                <a:lnTo>
                  <a:pt x="6290" y="4615"/>
                </a:lnTo>
                <a:cubicBezTo>
                  <a:pt x="5893" y="5495"/>
                  <a:pt x="5582" y="6410"/>
                  <a:pt x="5363" y="7281"/>
                </a:cubicBezTo>
                <a:cubicBezTo>
                  <a:pt x="4001" y="6715"/>
                  <a:pt x="2712" y="6051"/>
                  <a:pt x="2297" y="5575"/>
                </a:cubicBezTo>
                <a:close/>
                <a:moveTo>
                  <a:pt x="21600" y="2551"/>
                </a:moveTo>
                <a:cubicBezTo>
                  <a:pt x="21600" y="1999"/>
                  <a:pt x="21543" y="1631"/>
                  <a:pt x="21543" y="1610"/>
                </a:cubicBezTo>
                <a:cubicBezTo>
                  <a:pt x="21497" y="1285"/>
                  <a:pt x="21215" y="1049"/>
                  <a:pt x="20878" y="1049"/>
                </a:cubicBezTo>
                <a:lnTo>
                  <a:pt x="17468" y="1049"/>
                </a:lnTo>
                <a:lnTo>
                  <a:pt x="17468" y="0"/>
                </a:lnTo>
                <a:lnTo>
                  <a:pt x="4133" y="0"/>
                </a:lnTo>
                <a:lnTo>
                  <a:pt x="4133" y="1049"/>
                </a:lnTo>
                <a:lnTo>
                  <a:pt x="721" y="1049"/>
                </a:lnTo>
                <a:cubicBezTo>
                  <a:pt x="384" y="1049"/>
                  <a:pt x="102" y="1285"/>
                  <a:pt x="56" y="1605"/>
                </a:cubicBezTo>
                <a:cubicBezTo>
                  <a:pt x="51" y="1631"/>
                  <a:pt x="0" y="1999"/>
                  <a:pt x="0" y="2555"/>
                </a:cubicBezTo>
                <a:cubicBezTo>
                  <a:pt x="10" y="3561"/>
                  <a:pt x="150" y="5216"/>
                  <a:pt x="1304" y="6463"/>
                </a:cubicBezTo>
                <a:cubicBezTo>
                  <a:pt x="2104" y="7281"/>
                  <a:pt x="3591" y="7978"/>
                  <a:pt x="5098" y="8583"/>
                </a:cubicBezTo>
                <a:cubicBezTo>
                  <a:pt x="5042" y="8982"/>
                  <a:pt x="5005" y="9357"/>
                  <a:pt x="5005" y="9689"/>
                </a:cubicBezTo>
                <a:cubicBezTo>
                  <a:pt x="5005" y="12418"/>
                  <a:pt x="7001" y="14688"/>
                  <a:pt x="9652" y="15203"/>
                </a:cubicBezTo>
                <a:lnTo>
                  <a:pt x="9652" y="16589"/>
                </a:lnTo>
                <a:lnTo>
                  <a:pt x="4989" y="20909"/>
                </a:lnTo>
                <a:cubicBezTo>
                  <a:pt x="4989" y="20909"/>
                  <a:pt x="6306" y="21599"/>
                  <a:pt x="10910" y="21599"/>
                </a:cubicBezTo>
                <a:cubicBezTo>
                  <a:pt x="15517" y="21599"/>
                  <a:pt x="16610" y="20909"/>
                  <a:pt x="16610" y="20909"/>
                </a:cubicBezTo>
                <a:lnTo>
                  <a:pt x="11946" y="16589"/>
                </a:lnTo>
                <a:lnTo>
                  <a:pt x="11946" y="15209"/>
                </a:lnTo>
                <a:cubicBezTo>
                  <a:pt x="14598" y="14688"/>
                  <a:pt x="16594" y="12418"/>
                  <a:pt x="16594" y="9689"/>
                </a:cubicBezTo>
                <a:cubicBezTo>
                  <a:pt x="16594" y="9357"/>
                  <a:pt x="16557" y="8979"/>
                  <a:pt x="16501" y="8583"/>
                </a:cubicBezTo>
                <a:cubicBezTo>
                  <a:pt x="18008" y="7978"/>
                  <a:pt x="19495" y="7281"/>
                  <a:pt x="20295" y="6463"/>
                </a:cubicBezTo>
                <a:cubicBezTo>
                  <a:pt x="21444" y="5213"/>
                  <a:pt x="21589" y="3561"/>
                  <a:pt x="21600" y="2551"/>
                </a:cubicBezTo>
                <a:close/>
              </a:path>
            </a:pathLst>
          </a:custGeom>
          <a:solidFill>
            <a:srgbClr val="DAC386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7" name="Group 7"/>
          <p:cNvGrpSpPr>
            <a:grpSpLocks/>
          </p:cNvGrpSpPr>
          <p:nvPr/>
        </p:nvGrpSpPr>
        <p:grpSpPr bwMode="auto">
          <a:xfrm flipH="1">
            <a:off x="8285071" y="3361538"/>
            <a:ext cx="1292678" cy="115889"/>
            <a:chOff x="-1" y="0"/>
            <a:chExt cx="3225535" cy="1097663"/>
          </a:xfrm>
        </p:grpSpPr>
        <p:sp>
          <p:nvSpPr>
            <p:cNvPr id="98" name="AutoShape 8"/>
            <p:cNvSpPr>
              <a:spLocks/>
            </p:cNvSpPr>
            <p:nvPr/>
          </p:nvSpPr>
          <p:spPr bwMode="auto">
            <a:xfrm>
              <a:off x="-1" y="173148"/>
              <a:ext cx="3225535" cy="924515"/>
            </a:xfrm>
            <a:custGeom>
              <a:avLst/>
              <a:gdLst>
                <a:gd name="T0" fmla="*/ 1612768 w 21600"/>
                <a:gd name="T1" fmla="*/ 462258 h 21242"/>
                <a:gd name="T2" fmla="*/ 1612768 w 21600"/>
                <a:gd name="T3" fmla="*/ 462258 h 21242"/>
                <a:gd name="T4" fmla="*/ 1612768 w 21600"/>
                <a:gd name="T5" fmla="*/ 462258 h 21242"/>
                <a:gd name="T6" fmla="*/ 1612768 w 21600"/>
                <a:gd name="T7" fmla="*/ 462258 h 21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242">
                  <a:moveTo>
                    <a:pt x="0" y="0"/>
                  </a:moveTo>
                  <a:lnTo>
                    <a:pt x="0" y="17573"/>
                  </a:lnTo>
                  <a:cubicBezTo>
                    <a:pt x="0" y="18512"/>
                    <a:pt x="1052" y="19449"/>
                    <a:pt x="3161" y="20166"/>
                  </a:cubicBezTo>
                  <a:cubicBezTo>
                    <a:pt x="7378" y="21599"/>
                    <a:pt x="14221" y="21599"/>
                    <a:pt x="18438" y="20166"/>
                  </a:cubicBezTo>
                  <a:cubicBezTo>
                    <a:pt x="20547" y="19449"/>
                    <a:pt x="21599" y="18512"/>
                    <a:pt x="21599" y="17573"/>
                  </a:cubicBezTo>
                  <a:lnTo>
                    <a:pt x="215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C3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AutoShape 9"/>
            <p:cNvSpPr>
              <a:spLocks/>
            </p:cNvSpPr>
            <p:nvPr/>
          </p:nvSpPr>
          <p:spPr bwMode="auto">
            <a:xfrm>
              <a:off x="-1" y="0"/>
              <a:ext cx="3225535" cy="319291"/>
            </a:xfrm>
            <a:custGeom>
              <a:avLst/>
              <a:gdLst>
                <a:gd name="T0" fmla="*/ 1612686 w 19679"/>
                <a:gd name="T1" fmla="*/ 175230 h 19679"/>
                <a:gd name="T2" fmla="*/ 1612686 w 19679"/>
                <a:gd name="T3" fmla="*/ 175230 h 19679"/>
                <a:gd name="T4" fmla="*/ 1612686 w 19679"/>
                <a:gd name="T5" fmla="*/ 175230 h 19679"/>
                <a:gd name="T6" fmla="*/ 1612686 w 19679"/>
                <a:gd name="T7" fmla="*/ 17523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C6B07C">
                <a:lumMod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9960428" y="3761994"/>
            <a:ext cx="97534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2019</a:t>
            </a:r>
            <a:endParaRPr lang="ar-AE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AutoShape 12"/>
          <p:cNvSpPr>
            <a:spLocks/>
          </p:cNvSpPr>
          <p:nvPr/>
        </p:nvSpPr>
        <p:spPr bwMode="auto">
          <a:xfrm flipH="1">
            <a:off x="8684633" y="2706997"/>
            <a:ext cx="612983" cy="630578"/>
          </a:xfrm>
          <a:custGeom>
            <a:avLst/>
            <a:gdLst>
              <a:gd name="T0" fmla="*/ 1189038 w 21600"/>
              <a:gd name="T1" fmla="*/ 1223169 h 21600"/>
              <a:gd name="T2" fmla="*/ 1189038 w 21600"/>
              <a:gd name="T3" fmla="*/ 1223169 h 21600"/>
              <a:gd name="T4" fmla="*/ 1189038 w 21600"/>
              <a:gd name="T5" fmla="*/ 1223169 h 21600"/>
              <a:gd name="T6" fmla="*/ 1189038 w 21600"/>
              <a:gd name="T7" fmla="*/ 12231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302" y="5583"/>
                </a:moveTo>
                <a:cubicBezTo>
                  <a:pt x="18887" y="6051"/>
                  <a:pt x="17598" y="6715"/>
                  <a:pt x="16236" y="7281"/>
                </a:cubicBezTo>
                <a:cubicBezTo>
                  <a:pt x="16017" y="6410"/>
                  <a:pt x="15706" y="5492"/>
                  <a:pt x="15309" y="4605"/>
                </a:cubicBezTo>
                <a:lnTo>
                  <a:pt x="15309" y="3402"/>
                </a:lnTo>
                <a:lnTo>
                  <a:pt x="17468" y="3402"/>
                </a:lnTo>
                <a:lnTo>
                  <a:pt x="17468" y="2352"/>
                </a:lnTo>
                <a:lnTo>
                  <a:pt x="20254" y="2352"/>
                </a:lnTo>
                <a:cubicBezTo>
                  <a:pt x="20254" y="2412"/>
                  <a:pt x="20254" y="2479"/>
                  <a:pt x="20254" y="2551"/>
                </a:cubicBezTo>
                <a:cubicBezTo>
                  <a:pt x="20264" y="3418"/>
                  <a:pt x="20066" y="4788"/>
                  <a:pt x="19302" y="5583"/>
                </a:cubicBezTo>
                <a:close/>
                <a:moveTo>
                  <a:pt x="8608" y="13621"/>
                </a:moveTo>
                <a:cubicBezTo>
                  <a:pt x="8562" y="13708"/>
                  <a:pt x="8427" y="13787"/>
                  <a:pt x="8322" y="13787"/>
                </a:cubicBezTo>
                <a:cubicBezTo>
                  <a:pt x="8312" y="13787"/>
                  <a:pt x="8307" y="13787"/>
                  <a:pt x="8302" y="13787"/>
                </a:cubicBezTo>
                <a:cubicBezTo>
                  <a:pt x="8025" y="13747"/>
                  <a:pt x="8053" y="13677"/>
                  <a:pt x="7959" y="13617"/>
                </a:cubicBezTo>
                <a:cubicBezTo>
                  <a:pt x="6784" y="12501"/>
                  <a:pt x="6112" y="11328"/>
                  <a:pt x="6122" y="9574"/>
                </a:cubicBezTo>
                <a:cubicBezTo>
                  <a:pt x="6122" y="8380"/>
                  <a:pt x="6456" y="6808"/>
                  <a:pt x="7021" y="5233"/>
                </a:cubicBezTo>
                <a:cubicBezTo>
                  <a:pt x="7116" y="4980"/>
                  <a:pt x="7164" y="4848"/>
                  <a:pt x="7230" y="4738"/>
                </a:cubicBezTo>
                <a:cubicBezTo>
                  <a:pt x="7278" y="4711"/>
                  <a:pt x="7220" y="4605"/>
                  <a:pt x="7548" y="4545"/>
                </a:cubicBezTo>
                <a:cubicBezTo>
                  <a:pt x="7890" y="4601"/>
                  <a:pt x="7870" y="4824"/>
                  <a:pt x="7885" y="4835"/>
                </a:cubicBezTo>
                <a:cubicBezTo>
                  <a:pt x="7895" y="4884"/>
                  <a:pt x="7895" y="4911"/>
                  <a:pt x="7895" y="4943"/>
                </a:cubicBezTo>
                <a:cubicBezTo>
                  <a:pt x="7890" y="5343"/>
                  <a:pt x="7646" y="6738"/>
                  <a:pt x="7646" y="8370"/>
                </a:cubicBezTo>
                <a:cubicBezTo>
                  <a:pt x="7646" y="8719"/>
                  <a:pt x="7657" y="9075"/>
                  <a:pt x="7688" y="9423"/>
                </a:cubicBezTo>
                <a:lnTo>
                  <a:pt x="7350" y="9453"/>
                </a:lnTo>
                <a:lnTo>
                  <a:pt x="7688" y="9423"/>
                </a:lnTo>
                <a:cubicBezTo>
                  <a:pt x="7760" y="10404"/>
                  <a:pt x="7994" y="11307"/>
                  <a:pt x="8218" y="12006"/>
                </a:cubicBezTo>
                <a:cubicBezTo>
                  <a:pt x="8437" y="12734"/>
                  <a:pt x="8633" y="13113"/>
                  <a:pt x="8659" y="13431"/>
                </a:cubicBezTo>
                <a:cubicBezTo>
                  <a:pt x="8659" y="13474"/>
                  <a:pt x="8654" y="13535"/>
                  <a:pt x="8608" y="13621"/>
                </a:cubicBezTo>
                <a:close/>
                <a:moveTo>
                  <a:pt x="2297" y="5575"/>
                </a:moveTo>
                <a:cubicBezTo>
                  <a:pt x="1527" y="4788"/>
                  <a:pt x="1334" y="3425"/>
                  <a:pt x="1340" y="2555"/>
                </a:cubicBezTo>
                <a:cubicBezTo>
                  <a:pt x="1340" y="2485"/>
                  <a:pt x="1340" y="2412"/>
                  <a:pt x="1345" y="2352"/>
                </a:cubicBezTo>
                <a:lnTo>
                  <a:pt x="4133" y="2352"/>
                </a:lnTo>
                <a:lnTo>
                  <a:pt x="4133" y="3402"/>
                </a:lnTo>
                <a:lnTo>
                  <a:pt x="6290" y="3402"/>
                </a:lnTo>
                <a:lnTo>
                  <a:pt x="6290" y="4615"/>
                </a:lnTo>
                <a:cubicBezTo>
                  <a:pt x="5893" y="5495"/>
                  <a:pt x="5582" y="6410"/>
                  <a:pt x="5363" y="7281"/>
                </a:cubicBezTo>
                <a:cubicBezTo>
                  <a:pt x="4001" y="6715"/>
                  <a:pt x="2712" y="6051"/>
                  <a:pt x="2297" y="5575"/>
                </a:cubicBezTo>
                <a:close/>
                <a:moveTo>
                  <a:pt x="21600" y="2551"/>
                </a:moveTo>
                <a:cubicBezTo>
                  <a:pt x="21600" y="1999"/>
                  <a:pt x="21543" y="1631"/>
                  <a:pt x="21543" y="1610"/>
                </a:cubicBezTo>
                <a:cubicBezTo>
                  <a:pt x="21497" y="1285"/>
                  <a:pt x="21215" y="1049"/>
                  <a:pt x="20878" y="1049"/>
                </a:cubicBezTo>
                <a:lnTo>
                  <a:pt x="17468" y="1049"/>
                </a:lnTo>
                <a:lnTo>
                  <a:pt x="17468" y="0"/>
                </a:lnTo>
                <a:lnTo>
                  <a:pt x="4133" y="0"/>
                </a:lnTo>
                <a:lnTo>
                  <a:pt x="4133" y="1049"/>
                </a:lnTo>
                <a:lnTo>
                  <a:pt x="721" y="1049"/>
                </a:lnTo>
                <a:cubicBezTo>
                  <a:pt x="384" y="1049"/>
                  <a:pt x="102" y="1285"/>
                  <a:pt x="56" y="1605"/>
                </a:cubicBezTo>
                <a:cubicBezTo>
                  <a:pt x="51" y="1631"/>
                  <a:pt x="0" y="1999"/>
                  <a:pt x="0" y="2555"/>
                </a:cubicBezTo>
                <a:cubicBezTo>
                  <a:pt x="10" y="3561"/>
                  <a:pt x="150" y="5216"/>
                  <a:pt x="1304" y="6463"/>
                </a:cubicBezTo>
                <a:cubicBezTo>
                  <a:pt x="2104" y="7281"/>
                  <a:pt x="3591" y="7978"/>
                  <a:pt x="5098" y="8583"/>
                </a:cubicBezTo>
                <a:cubicBezTo>
                  <a:pt x="5042" y="8982"/>
                  <a:pt x="5005" y="9357"/>
                  <a:pt x="5005" y="9689"/>
                </a:cubicBezTo>
                <a:cubicBezTo>
                  <a:pt x="5005" y="12418"/>
                  <a:pt x="7001" y="14688"/>
                  <a:pt x="9652" y="15203"/>
                </a:cubicBezTo>
                <a:lnTo>
                  <a:pt x="9652" y="16589"/>
                </a:lnTo>
                <a:lnTo>
                  <a:pt x="4989" y="20909"/>
                </a:lnTo>
                <a:cubicBezTo>
                  <a:pt x="4989" y="20909"/>
                  <a:pt x="6306" y="21599"/>
                  <a:pt x="10910" y="21599"/>
                </a:cubicBezTo>
                <a:cubicBezTo>
                  <a:pt x="15517" y="21599"/>
                  <a:pt x="16610" y="20909"/>
                  <a:pt x="16610" y="20909"/>
                </a:cubicBezTo>
                <a:lnTo>
                  <a:pt x="11946" y="16589"/>
                </a:lnTo>
                <a:lnTo>
                  <a:pt x="11946" y="15209"/>
                </a:lnTo>
                <a:cubicBezTo>
                  <a:pt x="14598" y="14688"/>
                  <a:pt x="16594" y="12418"/>
                  <a:pt x="16594" y="9689"/>
                </a:cubicBezTo>
                <a:cubicBezTo>
                  <a:pt x="16594" y="9357"/>
                  <a:pt x="16557" y="8979"/>
                  <a:pt x="16501" y="8583"/>
                </a:cubicBezTo>
                <a:cubicBezTo>
                  <a:pt x="18008" y="7978"/>
                  <a:pt x="19495" y="7281"/>
                  <a:pt x="20295" y="6463"/>
                </a:cubicBezTo>
                <a:cubicBezTo>
                  <a:pt x="21444" y="5213"/>
                  <a:pt x="21589" y="3561"/>
                  <a:pt x="21600" y="2551"/>
                </a:cubicBezTo>
                <a:close/>
              </a:path>
            </a:pathLst>
          </a:custGeom>
          <a:solidFill>
            <a:srgbClr val="DAC386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8391956" y="3512726"/>
            <a:ext cx="1077534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Globally</a:t>
            </a:r>
            <a:endParaRPr lang="ar-AE" sz="1400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F27A1D1-2309-41E2-A7D8-32165A1F6B72}"/>
              </a:ext>
            </a:extLst>
          </p:cNvPr>
          <p:cNvSpPr/>
          <p:nvPr/>
        </p:nvSpPr>
        <p:spPr>
          <a:xfrm flipH="1">
            <a:off x="8443053" y="3761994"/>
            <a:ext cx="975341" cy="3884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2018</a:t>
            </a:r>
            <a:endParaRPr lang="ar-AE" dirty="0">
              <a:solidFill>
                <a:srgbClr val="E7E6E6">
                  <a:lumMod val="25000"/>
                </a:srgb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9577749" y="3316032"/>
            <a:ext cx="276386" cy="62361"/>
          </a:xfrm>
          <a:prstGeom prst="line">
            <a:avLst/>
          </a:prstGeom>
          <a:noFill/>
          <a:ln w="28575" cap="flat" cmpd="sng" algn="ctr">
            <a:solidFill>
              <a:srgbClr val="DAC386"/>
            </a:solidFill>
            <a:prstDash val="solid"/>
            <a:miter lim="800000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532972" y="1155760"/>
            <a:ext cx="625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D83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UAE Global Ranking in the FDI Inflows and Outflows, 2018-2019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469490" y="6568668"/>
            <a:ext cx="36794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UNCTAD, World Investment Report </a:t>
            </a:r>
            <a:r>
              <a:rPr lang="ar-AE" sz="1050" b="1" dirty="0">
                <a:solidFill>
                  <a:schemeClr val="tx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2020</a:t>
            </a:r>
            <a:r>
              <a:rPr lang="en-US" sz="1050" b="1" dirty="0">
                <a:solidFill>
                  <a:schemeClr val="tx1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61139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oVCsChFUuGVPN2rqAI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oVCsChFUuGVPN2rqAI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oVCsChFUuGVPN2rqAI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oVCsChFUuGVPN2rqAI3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oVCsChFUuGVPN2rqAI3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oVCsChFUuGVPN2rqAI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oVCsChFUuGVPN2rqAI3A"/>
</p:tagLst>
</file>

<file path=ppt/theme/theme1.xml><?xml version="1.0" encoding="utf-8"?>
<a:theme xmlns:a="http://schemas.openxmlformats.org/drawingml/2006/main" name="Office Theme">
  <a:themeElements>
    <a:clrScheme name="Network Geometrics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Hilari">
      <a:majorFont>
        <a:latin typeface="Montserrat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656D78"/>
    </a:dk1>
    <a:lt1>
      <a:srgbClr val="FFFFFF"/>
    </a:lt1>
    <a:dk2>
      <a:srgbClr val="44546A"/>
    </a:dk2>
    <a:lt2>
      <a:srgbClr val="E7E6E6"/>
    </a:lt2>
    <a:accent1>
      <a:srgbClr val="DAC386"/>
    </a:accent1>
    <a:accent2>
      <a:srgbClr val="3E3C43"/>
    </a:accent2>
    <a:accent3>
      <a:srgbClr val="686462"/>
    </a:accent3>
    <a:accent4>
      <a:srgbClr val="C6B07C"/>
    </a:accent4>
    <a:accent5>
      <a:srgbClr val="AA956F"/>
    </a:accent5>
    <a:accent6>
      <a:srgbClr val="897961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656D78"/>
    </a:dk1>
    <a:lt1>
      <a:srgbClr val="FFFFFF"/>
    </a:lt1>
    <a:dk2>
      <a:srgbClr val="44546A"/>
    </a:dk2>
    <a:lt2>
      <a:srgbClr val="E7E6E6"/>
    </a:lt2>
    <a:accent1>
      <a:srgbClr val="DAC386"/>
    </a:accent1>
    <a:accent2>
      <a:srgbClr val="3E3C43"/>
    </a:accent2>
    <a:accent3>
      <a:srgbClr val="686462"/>
    </a:accent3>
    <a:accent4>
      <a:srgbClr val="C6B07C"/>
    </a:accent4>
    <a:accent5>
      <a:srgbClr val="AA956F"/>
    </a:accent5>
    <a:accent6>
      <a:srgbClr val="897961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656D78"/>
    </a:dk1>
    <a:lt1>
      <a:srgbClr val="FFFFFF"/>
    </a:lt1>
    <a:dk2>
      <a:srgbClr val="44546A"/>
    </a:dk2>
    <a:lt2>
      <a:srgbClr val="E7E6E6"/>
    </a:lt2>
    <a:accent1>
      <a:srgbClr val="DAC386"/>
    </a:accent1>
    <a:accent2>
      <a:srgbClr val="3E3C43"/>
    </a:accent2>
    <a:accent3>
      <a:srgbClr val="686462"/>
    </a:accent3>
    <a:accent4>
      <a:srgbClr val="C6B07C"/>
    </a:accent4>
    <a:accent5>
      <a:srgbClr val="AA956F"/>
    </a:accent5>
    <a:accent6>
      <a:srgbClr val="897961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656D78"/>
    </a:dk1>
    <a:lt1>
      <a:srgbClr val="FFFFFF"/>
    </a:lt1>
    <a:dk2>
      <a:srgbClr val="44546A"/>
    </a:dk2>
    <a:lt2>
      <a:srgbClr val="E7E6E6"/>
    </a:lt2>
    <a:accent1>
      <a:srgbClr val="DAC386"/>
    </a:accent1>
    <a:accent2>
      <a:srgbClr val="3E3C43"/>
    </a:accent2>
    <a:accent3>
      <a:srgbClr val="686462"/>
    </a:accent3>
    <a:accent4>
      <a:srgbClr val="C6B07C"/>
    </a:accent4>
    <a:accent5>
      <a:srgbClr val="AA956F"/>
    </a:accent5>
    <a:accent6>
      <a:srgbClr val="897961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rgbClr val="656D78"/>
    </a:dk1>
    <a:lt1>
      <a:srgbClr val="FFFFFF"/>
    </a:lt1>
    <a:dk2>
      <a:srgbClr val="44546A"/>
    </a:dk2>
    <a:lt2>
      <a:srgbClr val="E7E6E6"/>
    </a:lt2>
    <a:accent1>
      <a:srgbClr val="DAC386"/>
    </a:accent1>
    <a:accent2>
      <a:srgbClr val="3E3C43"/>
    </a:accent2>
    <a:accent3>
      <a:srgbClr val="686462"/>
    </a:accent3>
    <a:accent4>
      <a:srgbClr val="C6B07C"/>
    </a:accent4>
    <a:accent5>
      <a:srgbClr val="AA956F"/>
    </a:accent5>
    <a:accent6>
      <a:srgbClr val="897961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rgbClr val="656D78"/>
    </a:dk1>
    <a:lt1>
      <a:srgbClr val="FFFFFF"/>
    </a:lt1>
    <a:dk2>
      <a:srgbClr val="44546A"/>
    </a:dk2>
    <a:lt2>
      <a:srgbClr val="E7E6E6"/>
    </a:lt2>
    <a:accent1>
      <a:srgbClr val="DAC386"/>
    </a:accent1>
    <a:accent2>
      <a:srgbClr val="3E3C43"/>
    </a:accent2>
    <a:accent3>
      <a:srgbClr val="686462"/>
    </a:accent3>
    <a:accent4>
      <a:srgbClr val="C6B07C"/>
    </a:accent4>
    <a:accent5>
      <a:srgbClr val="AA956F"/>
    </a:accent5>
    <a:accent6>
      <a:srgbClr val="897961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rgbClr val="656D78"/>
    </a:dk1>
    <a:lt1>
      <a:srgbClr val="FFFFFF"/>
    </a:lt1>
    <a:dk2>
      <a:srgbClr val="44546A"/>
    </a:dk2>
    <a:lt2>
      <a:srgbClr val="E7E6E6"/>
    </a:lt2>
    <a:accent1>
      <a:srgbClr val="DAC386"/>
    </a:accent1>
    <a:accent2>
      <a:srgbClr val="3E3C43"/>
    </a:accent2>
    <a:accent3>
      <a:srgbClr val="686462"/>
    </a:accent3>
    <a:accent4>
      <a:srgbClr val="C6B07C"/>
    </a:accent4>
    <a:accent5>
      <a:srgbClr val="AA956F"/>
    </a:accent5>
    <a:accent6>
      <a:srgbClr val="897961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33082</TotalTime>
  <Words>1422</Words>
  <Application>Microsoft Office PowerPoint</Application>
  <PresentationFormat>Widescreen</PresentationFormat>
  <Paragraphs>298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Ahmed Alketbi</cp:lastModifiedBy>
  <cp:revision>1541</cp:revision>
  <dcterms:created xsi:type="dcterms:W3CDTF">2018-12-05T18:19:15Z</dcterms:created>
  <dcterms:modified xsi:type="dcterms:W3CDTF">2021-04-07T21:14:48Z</dcterms:modified>
</cp:coreProperties>
</file>